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6" r:id="rId2"/>
    <p:sldId id="257" r:id="rId3"/>
    <p:sldId id="259" r:id="rId4"/>
    <p:sldId id="258" r:id="rId5"/>
    <p:sldId id="261" r:id="rId6"/>
    <p:sldId id="262" r:id="rId7"/>
    <p:sldId id="263" r:id="rId8"/>
    <p:sldId id="266" r:id="rId9"/>
    <p:sldId id="267" r:id="rId10"/>
    <p:sldId id="268" r:id="rId11"/>
    <p:sldId id="269" r:id="rId12"/>
    <p:sldId id="260" r:id="rId13"/>
    <p:sldId id="272" r:id="rId14"/>
    <p:sldId id="264" r:id="rId15"/>
    <p:sldId id="271" r:id="rId16"/>
    <p:sldId id="265" r:id="rId17"/>
    <p:sldId id="270" r:id="rId18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77F5C-1343-4E78-9D5C-EAE5C749F601}" type="datetimeFigureOut">
              <a:rPr lang="th-TH" smtClean="0"/>
              <a:t>31/07/62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DEB2E-D1B8-4D2C-A6A4-16F9941A9CE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492332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31/07/62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31/07/62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31/07/62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31/07/62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31/07/62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31/07/62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31/07/62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31/07/62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31/07/62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31/07/62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31/07/62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F293D-20BF-487A-BFA7-792ABC73B8A5}" type="datetimeFigureOut">
              <a:rPr lang="th-TH" smtClean="0"/>
              <a:t>31/07/62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539552" y="1052736"/>
            <a:ext cx="7772400" cy="1470025"/>
          </a:xfrm>
        </p:spPr>
        <p:txBody>
          <a:bodyPr/>
          <a:lstStyle/>
          <a:p>
            <a:r>
              <a:rPr lang="th-TH" dirty="0" smtClean="0"/>
              <a:t>การออกแบบกิจกรรมการเรียนรู้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978125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h-TH" dirty="0"/>
              <a:t>ขั้นที่ ๓ การปฏิบัติและนำไปใช้ 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>(</a:t>
            </a:r>
            <a:r>
              <a:rPr lang="en-US" dirty="0"/>
              <a:t>I</a:t>
            </a:r>
            <a:r>
              <a:rPr lang="th-TH" dirty="0"/>
              <a:t> </a:t>
            </a:r>
            <a:r>
              <a:rPr lang="en-US" dirty="0"/>
              <a:t>: Implementation)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/>
          <a:lstStyle/>
          <a:p>
            <a:r>
              <a:rPr lang="th-TH" b="1" dirty="0" smtClean="0">
                <a:cs typeface="+mj-cs"/>
              </a:rPr>
              <a:t>นำสิ่งที่ได้ไปใช้</a:t>
            </a:r>
          </a:p>
          <a:p>
            <a:r>
              <a:rPr lang="th-TH" b="1" dirty="0">
                <a:cs typeface="+mj-cs"/>
              </a:rPr>
              <a:t>นำสิ่งที่ได้</a:t>
            </a:r>
            <a:r>
              <a:rPr lang="th-TH" b="1" dirty="0" smtClean="0">
                <a:cs typeface="+mj-cs"/>
              </a:rPr>
              <a:t>ไปแสวงหาความรู้เพิ่มเติม</a:t>
            </a:r>
          </a:p>
          <a:p>
            <a:r>
              <a:rPr lang="th-TH" b="1" dirty="0" smtClean="0">
                <a:cs typeface="+mj-cs"/>
              </a:rPr>
              <a:t>ครูแก้ไขในสิ่งที่ไม่ถูก ให้ข้อมูลเพิ่มเติม</a:t>
            </a:r>
            <a:endParaRPr lang="th-TH" b="1" dirty="0">
              <a:cs typeface="+mj-cs"/>
            </a:endParaRPr>
          </a:p>
          <a:p>
            <a:endParaRPr lang="th-TH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32199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h-TH" dirty="0"/>
              <a:t>ขั้นที่ ๔ การประเมินผลการเรียน 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>(</a:t>
            </a:r>
            <a:r>
              <a:rPr lang="en-US" dirty="0"/>
              <a:t>E : Evaluation)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4525963"/>
          </a:xfrm>
        </p:spPr>
        <p:txBody>
          <a:bodyPr/>
          <a:lstStyle/>
          <a:p>
            <a:r>
              <a:rPr lang="th-TH" b="1" dirty="0" smtClean="0">
                <a:cs typeface="+mj-cs"/>
              </a:rPr>
              <a:t>ผู้เรียนประเมินตนเอง</a:t>
            </a:r>
          </a:p>
          <a:p>
            <a:r>
              <a:rPr lang="th-TH" b="1" dirty="0" smtClean="0">
                <a:cs typeface="+mj-cs"/>
              </a:rPr>
              <a:t>ครูประเมินผู้เรียนตามจุดประสงค์</a:t>
            </a:r>
          </a:p>
          <a:p>
            <a:r>
              <a:rPr lang="th-TH" b="1" dirty="0" smtClean="0">
                <a:cs typeface="+mj-cs"/>
              </a:rPr>
              <a:t>(ครูประเมินตนเอง)</a:t>
            </a:r>
          </a:p>
        </p:txBody>
      </p:sp>
    </p:spTree>
    <p:extLst>
      <p:ext uri="{BB962C8B-B14F-4D97-AF65-F5344CB8AC3E}">
        <p14:creationId xmlns:p14="http://schemas.microsoft.com/office/powerpoint/2010/main" val="28152315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b="1" dirty="0" smtClean="0"/>
              <a:t>การวัดและประเมินผล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r>
              <a:rPr lang="th-TH" b="1" dirty="0" smtClean="0">
                <a:cs typeface="+mj-cs"/>
              </a:rPr>
              <a:t>วัดตามพฤติกรรมการเรียนรู้ (จุดประสงค์)</a:t>
            </a:r>
          </a:p>
          <a:p>
            <a:pPr lvl="1"/>
            <a:r>
              <a:rPr lang="th-TH" dirty="0">
                <a:cs typeface="+mj-cs"/>
              </a:rPr>
              <a:t>พุทธิพิสัย</a:t>
            </a:r>
          </a:p>
          <a:p>
            <a:pPr lvl="1"/>
            <a:r>
              <a:rPr lang="th-TH" dirty="0">
                <a:cs typeface="+mj-cs"/>
              </a:rPr>
              <a:t>จิตพิสัย</a:t>
            </a:r>
          </a:p>
          <a:p>
            <a:pPr lvl="1"/>
            <a:r>
              <a:rPr lang="th-TH" dirty="0">
                <a:cs typeface="+mj-cs"/>
              </a:rPr>
              <a:t>ทักษะพิสัย</a:t>
            </a:r>
          </a:p>
          <a:p>
            <a:r>
              <a:rPr lang="th-TH" b="1" dirty="0" smtClean="0">
                <a:cs typeface="+mj-cs"/>
              </a:rPr>
              <a:t>วัดก่อน ระหว่าง หลังเรียน</a:t>
            </a:r>
          </a:p>
          <a:p>
            <a:pPr lvl="1"/>
            <a:r>
              <a:rPr lang="th-TH" dirty="0" smtClean="0">
                <a:cs typeface="+mj-cs"/>
              </a:rPr>
              <a:t>แบบทดสอบก่อนเรียน  </a:t>
            </a:r>
          </a:p>
          <a:p>
            <a:pPr lvl="1"/>
            <a:r>
              <a:rPr lang="th-TH" dirty="0" smtClean="0">
                <a:cs typeface="+mj-cs"/>
              </a:rPr>
              <a:t>บัตรคำสั่ง บัตรคำถาม บัตรกิจกรรมฯลฯ</a:t>
            </a:r>
          </a:p>
          <a:p>
            <a:pPr lvl="1"/>
            <a:r>
              <a:rPr lang="th-TH" dirty="0" smtClean="0">
                <a:cs typeface="+mj-cs"/>
              </a:rPr>
              <a:t>แบบทดสอบหลังเรียน</a:t>
            </a:r>
          </a:p>
          <a:p>
            <a:pPr lvl="1"/>
            <a:endParaRPr lang="th-TH" dirty="0" smtClean="0"/>
          </a:p>
        </p:txBody>
      </p:sp>
    </p:spTree>
    <p:extLst>
      <p:ext uri="{BB962C8B-B14F-4D97-AF65-F5344CB8AC3E}">
        <p14:creationId xmlns:p14="http://schemas.microsoft.com/office/powerpoint/2010/main" val="364411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th-TH" sz="3600" b="1" dirty="0" smtClean="0"/>
              <a:t>จุดประสงค์</a:t>
            </a:r>
            <a:r>
              <a:rPr lang="th-TH" sz="3600" b="1" dirty="0" smtClean="0"/>
              <a:t>ด้านพุทธิพิสัย</a:t>
            </a:r>
            <a:endParaRPr lang="th-TH" sz="3600" b="1" dirty="0"/>
          </a:p>
        </p:txBody>
      </p:sp>
      <p:graphicFrame>
        <p:nvGraphicFramePr>
          <p:cNvPr id="5" name="ตัวแทนเนื้อหา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8855399"/>
              </p:ext>
            </p:extLst>
          </p:nvPr>
        </p:nvGraphicFramePr>
        <p:xfrm>
          <a:off x="539552" y="836712"/>
          <a:ext cx="8136904" cy="557477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032448"/>
                <a:gridCol w="4104456"/>
              </a:tblGrid>
              <a:tr h="2893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cs typeface="+mj-cs"/>
                        </a:rPr>
                        <a:t>ระดับพฤติกรรม</a:t>
                      </a:r>
                      <a:endParaRPr lang="en-US" sz="2400" dirty="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cs typeface="+mj-cs"/>
                        </a:rPr>
                        <a:t>ตัวอย่างคำกริยาที่ใช้</a:t>
                      </a:r>
                      <a:endParaRPr lang="en-US" sz="240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8681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cs typeface="+mj-cs"/>
                        </a:rPr>
                        <a:t>1. ความรู้ความจำ ความสามารถในการจดจำสิ่งที่เรียนมาแล้ว อาจเป็นข้อมูลง่าย ๆ จนถึงทฤษฎี</a:t>
                      </a:r>
                      <a:endParaRPr lang="en-US" sz="2400" dirty="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cs typeface="+mj-cs"/>
                        </a:rPr>
                        <a:t>บอกคุณสมบัติ จับคู่ เขียนลำดับ อธิบาย บรรยาย ขีดเส้นใต้ จำแนก ระบุ</a:t>
                      </a:r>
                      <a:endParaRPr lang="en-US" sz="2400" dirty="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8681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cs typeface="+mj-cs"/>
                        </a:rPr>
                        <a:t>2. ความเข้าใจ ความสามารถในการจับใจความการแปลความหมาย การสรุป หรือขยายความ</a:t>
                      </a:r>
                      <a:endParaRPr lang="en-US" sz="240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cs typeface="+mj-cs"/>
                        </a:rPr>
                        <a:t>แปลความหมาย อธิบาย ขยายความ สรุปความยกตัวอย่าง บอกความแตกต่าง เรียบเรียง เปลี่ยน</a:t>
                      </a:r>
                      <a:endParaRPr lang="en-US" sz="2400" dirty="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8681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cs typeface="+mj-cs"/>
                        </a:rPr>
                        <a:t>3. การนำไปใช้ ความสามารถในการนำสิ่งที่ได้เรียนรู้ไปใช้ในสถานการณ์ใหม่</a:t>
                      </a:r>
                      <a:endParaRPr lang="en-US" sz="240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cs typeface="+mj-cs"/>
                        </a:rPr>
                        <a:t>แก้ปัญหา สาธิต ทำนายเชื่อมโยงความสัมพันธ์ เปลี่ยนแปลง คำนวณ ปรับปรุง ผลิต ซ่อม</a:t>
                      </a:r>
                      <a:endParaRPr lang="en-US" sz="2400" dirty="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8681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cs typeface="+mj-cs"/>
                        </a:rPr>
                        <a:t>4. การวิเคราะห์ ความสามารถในการแยกสิ่งต่าง ๆ ออกเป็นส่วนย่อยเหล่านั้นได้</a:t>
                      </a:r>
                      <a:endParaRPr lang="en-US" sz="240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cs typeface="+mj-cs"/>
                        </a:rPr>
                        <a:t>เขียนโครงร่าง แยกแยะ จัดประเภท จำแนกให้เห็นความแตกต่าง บอกเหตุผล ทดลอง</a:t>
                      </a:r>
                      <a:endParaRPr lang="en-US" sz="2400" dirty="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8681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cs typeface="+mj-cs"/>
                        </a:rPr>
                        <a:t>5. การสังเคราะห์ ความสามารถในการรวบรวมส่วนย่อยๆ เพื่อสร้างรูปแบบหรือโครงสร้างใหม่</a:t>
                      </a:r>
                      <a:endParaRPr lang="en-US" sz="240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cs typeface="+mj-cs"/>
                        </a:rPr>
                        <a:t>รวบรวม ออกแบบ จัดระเบียบ สร้าง ประดิษฐ์ วางหลักการ</a:t>
                      </a:r>
                      <a:endParaRPr lang="en-US" sz="2400" dirty="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8681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cs typeface="+mj-cs"/>
                        </a:rPr>
                        <a:t>6. การประเมิน ความสามารถในการวินิจฉัยคุณค่าของสิ่งต่าง ๆ โดยมีหลักเกณฑ์ที่แน่นอน</a:t>
                      </a:r>
                      <a:endParaRPr lang="en-US" sz="2400" dirty="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cs typeface="+mj-cs"/>
                        </a:rPr>
                        <a:t>วัดผล เปรียบเทียบ ตีค่า ลงความคิดเห็น วิจารณ์</a:t>
                      </a:r>
                      <a:endParaRPr lang="en-US" sz="2400" dirty="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866900" y="22780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altLang="th-TH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992290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คำกริยาที่ใช้ในการเขียน</a:t>
            </a:r>
            <a:r>
              <a:rPr lang="th-TH" dirty="0" smtClean="0"/>
              <a:t>จุดประสงค์ด้านพุทธิพิสัย</a:t>
            </a:r>
            <a:endParaRPr lang="th-TH" dirty="0"/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9101926"/>
              </p:ext>
            </p:extLst>
          </p:nvPr>
        </p:nvGraphicFramePr>
        <p:xfrm>
          <a:off x="899592" y="1268760"/>
          <a:ext cx="7560840" cy="53021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44416"/>
                <a:gridCol w="3816424"/>
              </a:tblGrid>
              <a:tr h="2863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cs typeface="+mj-cs"/>
                        </a:rPr>
                        <a:t>จุดประสงค์ทั่วไป</a:t>
                      </a:r>
                      <a:endParaRPr lang="en-US" sz="2000" dirty="0">
                        <a:effectLst/>
                        <a:latin typeface="Cordia New"/>
                        <a:ea typeface="Cordia New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cs typeface="+mj-cs"/>
                        </a:rPr>
                        <a:t>จุดประสงค์เชิงพฤติกรรม</a:t>
                      </a:r>
                      <a:endParaRPr lang="en-US" sz="2000">
                        <a:effectLst/>
                        <a:latin typeface="Cordia New"/>
                        <a:ea typeface="Cordia New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8591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cs typeface="+mj-cs"/>
                        </a:rPr>
                        <a:t> </a:t>
                      </a:r>
                      <a:r>
                        <a:rPr lang="en-US" sz="2000" dirty="0">
                          <a:effectLst/>
                          <a:cs typeface="+mj-cs"/>
                        </a:rPr>
                        <a:t>1. </a:t>
                      </a:r>
                      <a:r>
                        <a:rPr lang="th-TH" sz="2000" dirty="0">
                          <a:effectLst/>
                          <a:cs typeface="+mj-cs"/>
                        </a:rPr>
                        <a:t>รู้หลัก .........    ทราบถึง......      รู้วิธี....</a:t>
                      </a:r>
                      <a:r>
                        <a:rPr lang="en-US" sz="2000" dirty="0">
                          <a:effectLst/>
                          <a:cs typeface="+mj-cs"/>
                        </a:rPr>
                        <a:t>.......</a:t>
                      </a:r>
                      <a:r>
                        <a:rPr lang="th-TH" sz="2000" dirty="0" smtClean="0">
                          <a:effectLst/>
                          <a:cs typeface="+mj-cs"/>
                        </a:rPr>
                        <a:t>.(</a:t>
                      </a:r>
                      <a:r>
                        <a:rPr lang="th-TH" sz="2000" dirty="0">
                          <a:effectLst/>
                          <a:cs typeface="+mj-cs"/>
                        </a:rPr>
                        <a:t>กฎ กฎหมาย นิยาม ระเบียบ ขั้นตอน วิธีการ )</a:t>
                      </a:r>
                      <a:endParaRPr lang="en-US" sz="2000" dirty="0">
                        <a:effectLst/>
                        <a:latin typeface="Cordia New"/>
                        <a:ea typeface="Cordia New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cs typeface="+mj-cs"/>
                        </a:rPr>
                        <a:t>บอก....  เลือก..   ระบุ.......   เรียงลำดับ.......................</a:t>
                      </a:r>
                      <a:endParaRPr lang="en-US" sz="2000" dirty="0">
                        <a:effectLst/>
                        <a:latin typeface="Cordia New"/>
                        <a:ea typeface="Cordia New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859124">
                <a:tc>
                  <a:txBody>
                    <a:bodyPr/>
                    <a:lstStyle/>
                    <a:p>
                      <a:pPr marL="5715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cs typeface="+mj-cs"/>
                        </a:rPr>
                        <a:t>2. </a:t>
                      </a:r>
                      <a:r>
                        <a:rPr lang="th-TH" sz="2000" dirty="0">
                          <a:effectLst/>
                          <a:cs typeface="+mj-cs"/>
                        </a:rPr>
                        <a:t>เข้าใจ</a:t>
                      </a:r>
                      <a:r>
                        <a:rPr lang="en-US" sz="2000" dirty="0">
                          <a:effectLst/>
                          <a:cs typeface="+mj-cs"/>
                        </a:rPr>
                        <a:t>…………</a:t>
                      </a:r>
                      <a:r>
                        <a:rPr lang="th-TH" sz="2000" dirty="0">
                          <a:effectLst/>
                          <a:cs typeface="+mj-cs"/>
                        </a:rPr>
                        <a:t>(จับใจความ แปลความ ตีความ </a:t>
                      </a:r>
                      <a:r>
                        <a:rPr lang="th-TH" sz="2000" dirty="0" smtClean="0">
                          <a:effectLst/>
                          <a:cs typeface="+mj-cs"/>
                        </a:rPr>
                        <a:t>    </a:t>
                      </a:r>
                      <a:r>
                        <a:rPr lang="th-TH" sz="2000" dirty="0">
                          <a:effectLst/>
                          <a:cs typeface="+mj-cs"/>
                        </a:rPr>
                        <a:t>ขยายความ)</a:t>
                      </a:r>
                      <a:endParaRPr lang="en-US" sz="2000" dirty="0">
                        <a:effectLst/>
                        <a:latin typeface="Cordia New"/>
                        <a:ea typeface="Cordia New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cs typeface="+mj-cs"/>
                        </a:rPr>
                        <a:t>อธิบาย....   ยกตัวอย่าง.......   ให้ความหมาย .....  สรุปความ</a:t>
                      </a:r>
                      <a:r>
                        <a:rPr lang="en-US" sz="2000" dirty="0">
                          <a:effectLst/>
                          <a:cs typeface="+mj-cs"/>
                        </a:rPr>
                        <a:t>..</a:t>
                      </a:r>
                      <a:r>
                        <a:rPr lang="th-TH" sz="2000" dirty="0">
                          <a:effectLst/>
                          <a:cs typeface="+mj-cs"/>
                        </a:rPr>
                        <a:t>...    </a:t>
                      </a:r>
                      <a:endParaRPr lang="en-US" sz="2000" dirty="0">
                        <a:effectLst/>
                        <a:latin typeface="Cordia New"/>
                        <a:ea typeface="Cordia New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8591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cs typeface="+mj-cs"/>
                        </a:rPr>
                        <a:t> </a:t>
                      </a:r>
                      <a:r>
                        <a:rPr lang="en-US" sz="2000">
                          <a:effectLst/>
                          <a:cs typeface="+mj-cs"/>
                        </a:rPr>
                        <a:t>3. </a:t>
                      </a:r>
                      <a:r>
                        <a:rPr lang="th-TH" sz="2000">
                          <a:effectLst/>
                          <a:cs typeface="+mj-cs"/>
                        </a:rPr>
                        <a:t>การนำ.........ไปใช้    แก้ปัญหา.........   ใช้วิธี...........</a:t>
                      </a:r>
                      <a:endParaRPr lang="en-US" sz="2000">
                        <a:effectLst/>
                        <a:latin typeface="Cordia New"/>
                        <a:ea typeface="Cordia New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cs typeface="+mj-cs"/>
                        </a:rPr>
                        <a:t>ใช้สูตร.......   คำนวณหาค่า......    เขียนแผน......... ปรับปรุง</a:t>
                      </a:r>
                      <a:r>
                        <a:rPr lang="en-US" sz="2000" dirty="0">
                          <a:effectLst/>
                          <a:cs typeface="+mj-cs"/>
                        </a:rPr>
                        <a:t>…</a:t>
                      </a:r>
                      <a:r>
                        <a:rPr lang="th-TH" sz="2000" dirty="0">
                          <a:effectLst/>
                          <a:cs typeface="+mj-cs"/>
                        </a:rPr>
                        <a:t>  แก้ปัญหา.... ประมาณค่า......   เขียนโครงการ....... ตรวจสอบ…</a:t>
                      </a:r>
                      <a:endParaRPr lang="en-US" sz="2000" dirty="0">
                        <a:effectLst/>
                        <a:latin typeface="Cordia New"/>
                        <a:ea typeface="Cordia New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1145498">
                <a:tc>
                  <a:txBody>
                    <a:bodyPr/>
                    <a:lstStyle/>
                    <a:p>
                      <a:pPr marL="5715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cs typeface="+mj-cs"/>
                        </a:rPr>
                        <a:t>4. </a:t>
                      </a:r>
                      <a:r>
                        <a:rPr lang="th-TH" sz="2000">
                          <a:effectLst/>
                          <a:cs typeface="+mj-cs"/>
                        </a:rPr>
                        <a:t>การวิเคราะห์</a:t>
                      </a:r>
                      <a:r>
                        <a:rPr lang="en-US" sz="2000">
                          <a:effectLst/>
                          <a:cs typeface="+mj-cs"/>
                        </a:rPr>
                        <a:t>…………………………</a:t>
                      </a:r>
                      <a:r>
                        <a:rPr lang="th-TH" sz="2000">
                          <a:effectLst/>
                          <a:cs typeface="+mj-cs"/>
                        </a:rPr>
                        <a:t>.</a:t>
                      </a:r>
                      <a:endParaRPr lang="en-US" sz="2000">
                        <a:effectLst/>
                        <a:cs typeface="+mj-cs"/>
                      </a:endParaRPr>
                    </a:p>
                    <a:p>
                      <a:pPr marL="57150"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cs typeface="+mj-cs"/>
                        </a:rPr>
                        <a:t>   .(ความสำคัญ ความสัมพันธ์  หลักการ)</a:t>
                      </a:r>
                      <a:endParaRPr lang="en-US" sz="2000">
                        <a:effectLst/>
                        <a:latin typeface="Cordia New"/>
                        <a:ea typeface="Cordia New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cs typeface="+mj-cs"/>
                        </a:rPr>
                        <a:t>แยกแยะ.....  จำแนกข้อแตกต่างของ........ เปรียบเทียบ.</a:t>
                      </a:r>
                      <a:endParaRPr lang="en-US" sz="2000" dirty="0">
                        <a:effectLst/>
                        <a:cs typeface="+mj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cs typeface="+mj-cs"/>
                        </a:rPr>
                        <a:t>หาความสัมพันธ์......... จัดประเภท</a:t>
                      </a:r>
                      <a:r>
                        <a:rPr lang="en-US" sz="2000" dirty="0">
                          <a:effectLst/>
                          <a:cs typeface="+mj-cs"/>
                        </a:rPr>
                        <a:t>…… </a:t>
                      </a:r>
                      <a:r>
                        <a:rPr lang="th-TH" sz="2000" dirty="0">
                          <a:effectLst/>
                          <a:cs typeface="+mj-cs"/>
                        </a:rPr>
                        <a:t>ตรวจสอบ</a:t>
                      </a:r>
                      <a:r>
                        <a:rPr lang="en-US" sz="2000" dirty="0">
                          <a:effectLst/>
                          <a:cs typeface="+mj-cs"/>
                        </a:rPr>
                        <a:t>…….. </a:t>
                      </a:r>
                      <a:r>
                        <a:rPr lang="th-TH" sz="2000" dirty="0">
                          <a:effectLst/>
                          <a:cs typeface="+mj-cs"/>
                        </a:rPr>
                        <a:t>เขียนไดอะแกรม</a:t>
                      </a:r>
                      <a:r>
                        <a:rPr lang="en-US" sz="2000" dirty="0">
                          <a:effectLst/>
                          <a:cs typeface="+mj-cs"/>
                        </a:rPr>
                        <a:t>…………..</a:t>
                      </a:r>
                      <a:endParaRPr lang="en-US" sz="2000" dirty="0">
                        <a:effectLst/>
                        <a:latin typeface="Cordia New"/>
                        <a:ea typeface="Cordia New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5727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cs typeface="+mj-cs"/>
                        </a:rPr>
                        <a:t>5. </a:t>
                      </a:r>
                      <a:r>
                        <a:rPr lang="th-TH" sz="2000">
                          <a:effectLst/>
                          <a:cs typeface="+mj-cs"/>
                        </a:rPr>
                        <a:t>สังเคราะห์.......     (ข้อความ แผนงาน ความสำพันธ์)</a:t>
                      </a:r>
                      <a:endParaRPr lang="en-US" sz="2000">
                        <a:effectLst/>
                        <a:latin typeface="Cordia New"/>
                        <a:ea typeface="Cordia New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cs typeface="+mj-cs"/>
                        </a:rPr>
                        <a:t>ย่อ</a:t>
                      </a:r>
                      <a:r>
                        <a:rPr lang="en-US" sz="2000" dirty="0">
                          <a:effectLst/>
                          <a:cs typeface="+mj-cs"/>
                        </a:rPr>
                        <a:t>….. </a:t>
                      </a:r>
                      <a:r>
                        <a:rPr lang="th-TH" sz="2000" dirty="0">
                          <a:effectLst/>
                          <a:cs typeface="+mj-cs"/>
                        </a:rPr>
                        <a:t>สรุป</a:t>
                      </a:r>
                      <a:r>
                        <a:rPr lang="en-US" sz="2000" dirty="0">
                          <a:effectLst/>
                          <a:cs typeface="+mj-cs"/>
                        </a:rPr>
                        <a:t>…..</a:t>
                      </a:r>
                      <a:r>
                        <a:rPr lang="th-TH" sz="2000" dirty="0">
                          <a:effectLst/>
                          <a:cs typeface="+mj-cs"/>
                        </a:rPr>
                        <a:t> ปรับปรุง...... ออกแบบ</a:t>
                      </a:r>
                      <a:r>
                        <a:rPr lang="en-US" sz="2000" dirty="0">
                          <a:effectLst/>
                          <a:cs typeface="+mj-cs"/>
                        </a:rPr>
                        <a:t>……</a:t>
                      </a:r>
                      <a:r>
                        <a:rPr lang="th-TH" sz="2000" dirty="0">
                          <a:effectLst/>
                          <a:cs typeface="+mj-cs"/>
                        </a:rPr>
                        <a:t>    ดัดแปลง........   เสนอแนะ......  แก้ไข…</a:t>
                      </a:r>
                      <a:r>
                        <a:rPr lang="en-US" sz="2000" dirty="0">
                          <a:effectLst/>
                          <a:cs typeface="+mj-cs"/>
                        </a:rPr>
                        <a:t>…..</a:t>
                      </a:r>
                      <a:r>
                        <a:rPr lang="th-TH" sz="2000" dirty="0">
                          <a:effectLst/>
                          <a:cs typeface="+mj-cs"/>
                        </a:rPr>
                        <a:t>.</a:t>
                      </a:r>
                      <a:endParaRPr lang="en-US" sz="2000" dirty="0">
                        <a:effectLst/>
                        <a:latin typeface="Cordia New"/>
                        <a:ea typeface="Cordia New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5727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cs typeface="+mj-cs"/>
                        </a:rPr>
                        <a:t>6. </a:t>
                      </a:r>
                      <a:r>
                        <a:rPr lang="th-TH" sz="2000">
                          <a:effectLst/>
                          <a:cs typeface="+mj-cs"/>
                        </a:rPr>
                        <a:t>ประเมินค่า........   (อาศัยข้อเท็จจริง อาศัยเกณฑ์)</a:t>
                      </a:r>
                      <a:endParaRPr lang="en-US" sz="2000">
                        <a:effectLst/>
                        <a:latin typeface="Cordia New"/>
                        <a:ea typeface="Cordia New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cs typeface="+mj-cs"/>
                        </a:rPr>
                        <a:t>วิจารณ์</a:t>
                      </a:r>
                      <a:r>
                        <a:rPr lang="en-US" sz="2000" dirty="0">
                          <a:effectLst/>
                          <a:cs typeface="+mj-cs"/>
                        </a:rPr>
                        <a:t>….</a:t>
                      </a:r>
                      <a:r>
                        <a:rPr lang="th-TH" sz="2000" dirty="0">
                          <a:effectLst/>
                          <a:cs typeface="+mj-cs"/>
                        </a:rPr>
                        <a:t> อภิปราย</a:t>
                      </a:r>
                      <a:r>
                        <a:rPr lang="en-US" sz="2000" dirty="0">
                          <a:effectLst/>
                          <a:cs typeface="+mj-cs"/>
                        </a:rPr>
                        <a:t>……</a:t>
                      </a:r>
                      <a:r>
                        <a:rPr lang="th-TH" sz="2000" dirty="0">
                          <a:effectLst/>
                          <a:cs typeface="+mj-cs"/>
                        </a:rPr>
                        <a:t>ตัดสิน.........   วินิจฉัย..... กำหนดราคา</a:t>
                      </a:r>
                      <a:r>
                        <a:rPr lang="en-US" sz="2000" dirty="0">
                          <a:effectLst/>
                          <a:cs typeface="+mj-cs"/>
                        </a:rPr>
                        <a:t>………</a:t>
                      </a:r>
                      <a:r>
                        <a:rPr lang="th-TH" sz="2000" dirty="0">
                          <a:effectLst/>
                          <a:cs typeface="+mj-cs"/>
                        </a:rPr>
                        <a:t>   </a:t>
                      </a:r>
                      <a:endParaRPr lang="en-US" sz="2000" dirty="0">
                        <a:effectLst/>
                        <a:latin typeface="Cordia New"/>
                        <a:ea typeface="Cordia New"/>
                        <a:cs typeface="+mj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54532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จุดประสงค์</a:t>
            </a:r>
            <a:r>
              <a:rPr lang="th-TH" dirty="0" smtClean="0"/>
              <a:t>ด้านจิตพิสัย</a:t>
            </a:r>
            <a:endParaRPr lang="th-TH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533525" y="32527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altLang="th-TH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0756915"/>
              </p:ext>
            </p:extLst>
          </p:nvPr>
        </p:nvGraphicFramePr>
        <p:xfrm>
          <a:off x="1027430" y="1268760"/>
          <a:ext cx="7144970" cy="525045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760594"/>
                <a:gridCol w="3384376"/>
              </a:tblGrid>
              <a:tr h="326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cs typeface="+mj-cs"/>
                        </a:rPr>
                        <a:t>ระดับพฤติกรรม</a:t>
                      </a:r>
                      <a:endParaRPr lang="en-US" sz="2400" dirty="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cs typeface="+mj-cs"/>
                        </a:rPr>
                        <a:t>ตัวอย่างคำกริยาที่ใช้</a:t>
                      </a:r>
                      <a:endParaRPr lang="en-US" sz="2400" dirty="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6528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cs typeface="+mj-cs"/>
                        </a:rPr>
                        <a:t>1. การรับรู้ การยอมรับความคิด กระบวนการ หรือสิ่งเร้าต่าง ๆ </a:t>
                      </a:r>
                      <a:endParaRPr lang="en-US" sz="2400" dirty="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cs typeface="+mj-cs"/>
                        </a:rPr>
                        <a:t>เลือก ชี้ ติดตาม ยอมรับ</a:t>
                      </a:r>
                      <a:endParaRPr lang="en-US" sz="2400" dirty="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6528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cs typeface="+mj-cs"/>
                        </a:rPr>
                        <a:t>2. การตอบสนอง ความเต็มใจที่จะตอบสนองต่อสิ่งที่รับรู้</a:t>
                      </a:r>
                      <a:endParaRPr lang="en-US" sz="240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cs typeface="+mj-cs"/>
                        </a:rPr>
                        <a:t>อภิปราย เลือก เขียนชื่อกำกับ</a:t>
                      </a:r>
                      <a:endParaRPr lang="en-US" sz="2400" dirty="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9793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cs typeface="+mj-cs"/>
                        </a:rPr>
                        <a:t>3. การเห็นคุณค่า ความรู้สึกนิยมพอใจในสิ่งใดสิ่งหนึ่งจนเกิดการปฏิบัติตามสิ่งที่นิยม</a:t>
                      </a:r>
                      <a:endParaRPr lang="en-US" sz="240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cs typeface="+mj-cs"/>
                        </a:rPr>
                        <a:t>อภิปราย ริเริ่ม เลือก แสวงหา ประพฤติตาม นำมาใช้</a:t>
                      </a:r>
                      <a:endParaRPr lang="en-US" sz="2400" dirty="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13057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cs typeface="+mj-cs"/>
                        </a:rPr>
                        <a:t>4. การจัดระบบค่านิยม การนำเอาคุณค่าต่าง ๆ ที่เกิดจากการเรียนรู้มาผสมผสานและจัดระบบเข้าด้วยกันเพื่อเสริมสร้างระบบคุณค่าขึ้นภายในตนเอง</a:t>
                      </a:r>
                      <a:endParaRPr lang="en-US" sz="240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cs typeface="+mj-cs"/>
                        </a:rPr>
                        <a:t>จำแนก จัดลำดับ จัดระเบียบ ผสมผสาน</a:t>
                      </a:r>
                      <a:endParaRPr lang="en-US" sz="2400" dirty="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9793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cs typeface="+mj-cs"/>
                        </a:rPr>
                        <a:t>5. การกำหนดคุณลักษณะ การนำค่านิยมที่จัดระบบแล้วมาปฏิบัติจนเป็นนิสัยเฉพาะตน</a:t>
                      </a:r>
                      <a:endParaRPr lang="en-US" sz="2400" dirty="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cs typeface="+mj-cs"/>
                        </a:rPr>
                        <a:t>สนับสนุน ต่อต้าน ใช้เหตุผล แสดงออก ชักชวน</a:t>
                      </a:r>
                      <a:endParaRPr lang="en-US" sz="2400" dirty="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866900" y="22780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altLang="th-TH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450845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คำกริยาที่ใช้ในการเขียนจุดประสงค์</a:t>
            </a:r>
            <a:r>
              <a:rPr lang="th-TH" dirty="0" smtClean="0"/>
              <a:t>ด้านจิตพิสัย</a:t>
            </a:r>
            <a:endParaRPr lang="th-TH" dirty="0"/>
          </a:p>
        </p:txBody>
      </p:sp>
      <p:graphicFrame>
        <p:nvGraphicFramePr>
          <p:cNvPr id="5" name="ตัวแทนเนื้อหา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7561187"/>
              </p:ext>
            </p:extLst>
          </p:nvPr>
        </p:nvGraphicFramePr>
        <p:xfrm>
          <a:off x="1043608" y="1412776"/>
          <a:ext cx="7056783" cy="43924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20101"/>
                <a:gridCol w="3736682"/>
              </a:tblGrid>
              <a:tr h="8784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  <a:cs typeface="+mj-cs"/>
                        </a:rPr>
                        <a:t>จุดประสงค์ทั่วไป</a:t>
                      </a:r>
                      <a:endParaRPr lang="en-US" sz="2800">
                        <a:effectLst/>
                        <a:latin typeface="Cordia New"/>
                        <a:ea typeface="Cordia New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  <a:cs typeface="+mj-cs"/>
                        </a:rPr>
                        <a:t>จุดประสงค์เชิงพฤติกรรม</a:t>
                      </a:r>
                      <a:endParaRPr lang="en-US" sz="2800">
                        <a:effectLst/>
                        <a:latin typeface="Cordia New"/>
                        <a:ea typeface="Cordia New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8784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cs typeface="+mj-cs"/>
                        </a:rPr>
                        <a:t>รับรู้…</a:t>
                      </a:r>
                      <a:r>
                        <a:rPr lang="en-US" sz="2800" dirty="0">
                          <a:effectLst/>
                          <a:cs typeface="+mj-cs"/>
                        </a:rPr>
                        <a:t>….</a:t>
                      </a:r>
                      <a:r>
                        <a:rPr lang="th-TH" sz="2800" dirty="0">
                          <a:effectLst/>
                          <a:cs typeface="+mj-cs"/>
                        </a:rPr>
                        <a:t>    ยอมรับ......</a:t>
                      </a:r>
                      <a:endParaRPr lang="en-US" sz="2800" dirty="0">
                        <a:effectLst/>
                        <a:latin typeface="Cordia New"/>
                        <a:ea typeface="Cordia New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  <a:cs typeface="+mj-cs"/>
                        </a:rPr>
                        <a:t>รับฟัง....      ทำตาม....   ตั้งใจ</a:t>
                      </a:r>
                      <a:r>
                        <a:rPr lang="en-US" sz="2800">
                          <a:effectLst/>
                          <a:cs typeface="+mj-cs"/>
                        </a:rPr>
                        <a:t>….. </a:t>
                      </a:r>
                      <a:r>
                        <a:rPr lang="th-TH" sz="2800">
                          <a:effectLst/>
                          <a:cs typeface="+mj-cs"/>
                        </a:rPr>
                        <a:t>ถาม</a:t>
                      </a:r>
                      <a:r>
                        <a:rPr lang="en-US" sz="2800">
                          <a:effectLst/>
                          <a:cs typeface="+mj-cs"/>
                        </a:rPr>
                        <a:t>……..</a:t>
                      </a:r>
                      <a:endParaRPr lang="en-US" sz="2800">
                        <a:effectLst/>
                        <a:latin typeface="Cordia New"/>
                        <a:ea typeface="Cordia New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8784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  <a:cs typeface="+mj-cs"/>
                        </a:rPr>
                        <a:t>ตอบสนอง</a:t>
                      </a:r>
                      <a:r>
                        <a:rPr lang="en-US" sz="2800">
                          <a:effectLst/>
                          <a:cs typeface="+mj-cs"/>
                        </a:rPr>
                        <a:t>…..</a:t>
                      </a:r>
                      <a:r>
                        <a:rPr lang="th-TH" sz="2800">
                          <a:effectLst/>
                          <a:cs typeface="+mj-cs"/>
                        </a:rPr>
                        <a:t>  (มีส่วนร่วม)</a:t>
                      </a:r>
                      <a:endParaRPr lang="en-US" sz="2800">
                        <a:effectLst/>
                        <a:latin typeface="Cordia New"/>
                        <a:ea typeface="Cordia New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cs typeface="+mj-cs"/>
                        </a:rPr>
                        <a:t>ตอบ...    ทำตาม..   อาสา....    ช่วยเหลือ... บันทึก</a:t>
                      </a:r>
                      <a:r>
                        <a:rPr lang="en-US" sz="2800" dirty="0">
                          <a:effectLst/>
                          <a:cs typeface="+mj-cs"/>
                        </a:rPr>
                        <a:t>….</a:t>
                      </a:r>
                      <a:endParaRPr lang="en-US" sz="2800" dirty="0">
                        <a:effectLst/>
                        <a:latin typeface="Cordia New"/>
                        <a:ea typeface="Cordia New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8784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  <a:cs typeface="+mj-cs"/>
                        </a:rPr>
                        <a:t>เห็นคุณค่า</a:t>
                      </a:r>
                      <a:r>
                        <a:rPr lang="en-US" sz="2800">
                          <a:effectLst/>
                          <a:cs typeface="+mj-cs"/>
                        </a:rPr>
                        <a:t>…..</a:t>
                      </a:r>
                      <a:r>
                        <a:rPr lang="th-TH" sz="2800">
                          <a:effectLst/>
                          <a:cs typeface="+mj-cs"/>
                        </a:rPr>
                        <a:t>  (ซาบซึ้ง)</a:t>
                      </a:r>
                      <a:endParaRPr lang="en-US" sz="2800">
                        <a:effectLst/>
                        <a:latin typeface="Cordia New"/>
                        <a:ea typeface="Cordia New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  <a:cs typeface="+mj-cs"/>
                        </a:rPr>
                        <a:t>สนับสนุน...   โต้แย้ง..     แสดงความคิดเห็น... </a:t>
                      </a:r>
                      <a:endParaRPr lang="en-US" sz="2800">
                        <a:effectLst/>
                        <a:latin typeface="Cordia New"/>
                        <a:ea typeface="Cordia New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8784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  <a:cs typeface="+mj-cs"/>
                        </a:rPr>
                        <a:t>การจัดระบบ</a:t>
                      </a:r>
                      <a:r>
                        <a:rPr lang="en-US" sz="2800">
                          <a:effectLst/>
                          <a:cs typeface="+mj-cs"/>
                        </a:rPr>
                        <a:t>……</a:t>
                      </a:r>
                      <a:r>
                        <a:rPr lang="th-TH" sz="2800">
                          <a:effectLst/>
                          <a:cs typeface="+mj-cs"/>
                        </a:rPr>
                        <a:t>  (ตระหนัก)</a:t>
                      </a:r>
                      <a:endParaRPr lang="en-US" sz="2800">
                        <a:effectLst/>
                        <a:latin typeface="Cordia New"/>
                        <a:ea typeface="Cordia New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cs typeface="+mj-cs"/>
                        </a:rPr>
                        <a:t>แสดงความสำคัญ  จัดระเบียบ</a:t>
                      </a:r>
                      <a:endParaRPr lang="en-US" sz="2800" dirty="0">
                        <a:effectLst/>
                        <a:latin typeface="Cordia New"/>
                        <a:ea typeface="Cordia New"/>
                        <a:cs typeface="+mj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533525" y="32527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altLang="th-TH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370225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คำกริยาที่ใช้ในการเขียนจุดประสงค์</a:t>
            </a:r>
            <a:r>
              <a:rPr lang="th-TH" dirty="0" smtClean="0"/>
              <a:t>ด้านทักษะพิสัย</a:t>
            </a:r>
            <a:endParaRPr lang="th-TH" dirty="0"/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1714540"/>
              </p:ext>
            </p:extLst>
          </p:nvPr>
        </p:nvGraphicFramePr>
        <p:xfrm>
          <a:off x="971600" y="1412776"/>
          <a:ext cx="7272808" cy="43891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944573"/>
                <a:gridCol w="3328235"/>
              </a:tblGrid>
              <a:tr h="3489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cs typeface="+mj-cs"/>
                        </a:rPr>
                        <a:t>ระดับพฤติกรรม</a:t>
                      </a:r>
                      <a:endParaRPr lang="en-US" sz="2400" dirty="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cs typeface="+mj-cs"/>
                        </a:rPr>
                        <a:t>ตัวอย่างคำกริยาที่ใช้</a:t>
                      </a:r>
                      <a:endParaRPr lang="en-US" sz="240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6979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cs typeface="+mj-cs"/>
                        </a:rPr>
                        <a:t>1. การรับรู้ รับรู้ในสิ่งที่จะต้องปฏิบัติ โดยผ่านประสาทสัมผัส</a:t>
                      </a:r>
                      <a:endParaRPr lang="en-US" sz="2400" dirty="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cs typeface="+mj-cs"/>
                        </a:rPr>
                        <a:t>สังเกต รู้สึก สัมผัส ตรวจพบ</a:t>
                      </a:r>
                      <a:endParaRPr lang="en-US" sz="240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6979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cs typeface="+mj-cs"/>
                        </a:rPr>
                        <a:t>2. การเตรียมพร้อม การเตรียมตัวให้พร้อมทางสมอง ทางกายและจิตใจ</a:t>
                      </a:r>
                      <a:endParaRPr lang="en-US" sz="2400" dirty="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cs typeface="+mj-cs"/>
                        </a:rPr>
                        <a:t>แสดงท่าทาง ตั้งท่าเข้าประจำที่</a:t>
                      </a:r>
                      <a:endParaRPr lang="en-US" sz="240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6979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cs typeface="+mj-cs"/>
                        </a:rPr>
                        <a:t>3. การปฏิบัติงานโดยอาศัยผู้แนะ/เลียนแบบ การทำตามตัวอย่าง การลองผิดลองถูก</a:t>
                      </a:r>
                      <a:endParaRPr lang="en-US" sz="2400" dirty="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cs typeface="+mj-cs"/>
                        </a:rPr>
                        <a:t>เลียนแบบ ทดลอง ฝึกหัด</a:t>
                      </a:r>
                      <a:endParaRPr lang="en-US" sz="2400" dirty="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6979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cs typeface="+mj-cs"/>
                        </a:rPr>
                        <a:t>4. การปฏิบัติงานได้เอง / คล่อง ปฏิบัติได้เองอย่างถูกต้อง เรียบร้อย มีประสิทธิภาพ</a:t>
                      </a:r>
                      <a:endParaRPr lang="en-US" sz="240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cs typeface="+mj-cs"/>
                        </a:rPr>
                        <a:t>สาธิต ผลิต แก้ไข ทำได้สำเร็จด้วยตนเอง ทำงานได้เร็วขึ้น</a:t>
                      </a:r>
                      <a:endParaRPr lang="en-US" sz="240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1046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cs typeface="+mj-cs"/>
                        </a:rPr>
                        <a:t>5. การปฏิบัติงานด้วยความชำนาญ / ทำงานใหม่ได้ ปฏิบัติงานด้วยความคล่องแคล่วเหมือนอัตโนมัติสามารถทำงานใหม่ได้</a:t>
                      </a:r>
                      <a:endParaRPr lang="en-US" sz="240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cs typeface="+mj-cs"/>
                        </a:rPr>
                        <a:t>ทำงานด้วยความกระฉับกระเฉง จัดระบบ ควบคุมการทำงานแนะแนวทาง</a:t>
                      </a:r>
                      <a:endParaRPr lang="en-US" sz="2400" dirty="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5251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องค์ประกอบการจัดการเรียนรู้</a:t>
            </a:r>
            <a:endParaRPr lang="th-TH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600" b="1" dirty="0" smtClean="0">
                <a:cs typeface="+mj-cs"/>
              </a:rPr>
              <a:t>จุดประสงค์การเรียนรู้</a:t>
            </a:r>
          </a:p>
          <a:p>
            <a:r>
              <a:rPr lang="th-TH" sz="3600" b="1" dirty="0" smtClean="0">
                <a:cs typeface="+mj-cs"/>
              </a:rPr>
              <a:t>การจัดกิจกรรมการเรียนรู้</a:t>
            </a:r>
          </a:p>
          <a:p>
            <a:r>
              <a:rPr lang="th-TH" sz="3600" b="1" dirty="0" smtClean="0">
                <a:cs typeface="+mj-cs"/>
              </a:rPr>
              <a:t>การวัดและประเมินผล</a:t>
            </a:r>
            <a:endParaRPr lang="th-TH" sz="3600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0729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องค์ประกอบการจัดการเรียนรู้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3059832" y="1988840"/>
            <a:ext cx="3600400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/>
              <a:t>จุดประสงค์การเรียนรู้</a:t>
            </a: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611560" y="4190087"/>
            <a:ext cx="3240360" cy="9361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/>
              <a:t>การจัดกิจกรรมการเรียนรู้</a:t>
            </a: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5220072" y="4173319"/>
            <a:ext cx="3312368" cy="9361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/>
              <a:t>การวัดและประเมินผล</a:t>
            </a:r>
          </a:p>
        </p:txBody>
      </p:sp>
      <p:cxnSp>
        <p:nvCxnSpPr>
          <p:cNvPr id="15" name="ตัวเชื่อมต่อตรง 14"/>
          <p:cNvCxnSpPr/>
          <p:nvPr/>
        </p:nvCxnSpPr>
        <p:spPr>
          <a:xfrm flipH="1">
            <a:off x="2339752" y="2456892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ตัวเชื่อมต่อตรง 16"/>
          <p:cNvCxnSpPr/>
          <p:nvPr/>
        </p:nvCxnSpPr>
        <p:spPr>
          <a:xfrm>
            <a:off x="2339752" y="2456892"/>
            <a:ext cx="0" cy="16201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ตัวเชื่อมต่อตรง 18"/>
          <p:cNvCxnSpPr/>
          <p:nvPr/>
        </p:nvCxnSpPr>
        <p:spPr>
          <a:xfrm>
            <a:off x="3851920" y="4658139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ตัวเชื่อมต่อตรง 20"/>
          <p:cNvCxnSpPr/>
          <p:nvPr/>
        </p:nvCxnSpPr>
        <p:spPr>
          <a:xfrm>
            <a:off x="6732240" y="2456892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ตัวเชื่อมต่อตรง 22"/>
          <p:cNvCxnSpPr/>
          <p:nvPr/>
        </p:nvCxnSpPr>
        <p:spPr>
          <a:xfrm>
            <a:off x="7452320" y="2456892"/>
            <a:ext cx="0" cy="16201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001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b="1" dirty="0"/>
              <a:t>จุดประสงค์การ</a:t>
            </a:r>
            <a:r>
              <a:rPr lang="th-TH" b="1" dirty="0" smtClean="0"/>
              <a:t>เรียนรู้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3600" b="1" dirty="0">
                <a:cs typeface="+mj-cs"/>
              </a:rPr>
              <a:t>จุด</a:t>
            </a:r>
            <a:r>
              <a:rPr lang="th-TH" sz="3600" b="1" dirty="0" smtClean="0">
                <a:cs typeface="+mj-cs"/>
              </a:rPr>
              <a:t>ประสงค์ปลายทาง</a:t>
            </a:r>
          </a:p>
          <a:p>
            <a:pPr lvl="1"/>
            <a:r>
              <a:rPr lang="th-TH" sz="3200" b="1" dirty="0">
                <a:cs typeface="+mj-cs"/>
              </a:rPr>
              <a:t>เป็นเป้าหมายสำคัญที่มุ่งหวังให้เกิดขึ้นกับผู้เรียนในการเรียนรู้แต่ละเรื่องหรือแต่ละหน่วยการเรียนรู้</a:t>
            </a:r>
            <a:endParaRPr lang="th-TH" sz="3200" b="1" dirty="0" smtClean="0">
              <a:cs typeface="+mj-cs"/>
            </a:endParaRPr>
          </a:p>
          <a:p>
            <a:r>
              <a:rPr lang="th-TH" sz="3600" b="1" dirty="0" smtClean="0">
                <a:cs typeface="+mj-cs"/>
              </a:rPr>
              <a:t>จุดประสงค์นำทาง</a:t>
            </a:r>
          </a:p>
          <a:p>
            <a:pPr lvl="1"/>
            <a:r>
              <a:rPr lang="th-TH" sz="3200" b="1" dirty="0">
                <a:cs typeface="+mj-cs"/>
              </a:rPr>
              <a:t>กำหนดพฤติกรรมสำคัญที่คาดหวังให้เกิดกับผู้เรียนในการเรียนรู้แต่ละหน่วยการเรียนรู้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24426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94122"/>
          </a:xfrm>
        </p:spPr>
        <p:txBody>
          <a:bodyPr>
            <a:normAutofit/>
          </a:bodyPr>
          <a:lstStyle/>
          <a:p>
            <a:r>
              <a:rPr lang="th-TH" sz="3200" b="1" dirty="0"/>
              <a:t>ตัวอย่างการเขียนจุดประสงค์ทั่วไปและ</a:t>
            </a:r>
            <a:r>
              <a:rPr lang="th-TH" sz="3200" b="1" dirty="0" smtClean="0"/>
              <a:t>จุดประสงค์เชิง</a:t>
            </a:r>
            <a:r>
              <a:rPr lang="th-TH" sz="3200" b="1" dirty="0"/>
              <a:t>พฤติกรรม</a:t>
            </a:r>
            <a:endParaRPr lang="en-US" sz="32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672140"/>
              </p:ext>
            </p:extLst>
          </p:nvPr>
        </p:nvGraphicFramePr>
        <p:xfrm>
          <a:off x="539552" y="980728"/>
          <a:ext cx="8208912" cy="569137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312368"/>
                <a:gridCol w="4896544"/>
              </a:tblGrid>
              <a:tr h="5707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cs typeface="+mj-cs"/>
                        </a:rPr>
                        <a:t>จุดประสงค์ทั่วไป</a:t>
                      </a:r>
                      <a:endParaRPr lang="en-US" sz="2800" dirty="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cs typeface="+mj-cs"/>
                        </a:rPr>
                        <a:t>จุดประสงค์เชิงพฤติกรรม</a:t>
                      </a:r>
                      <a:endParaRPr lang="en-US" sz="2800" dirty="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18792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cs typeface="+mj-cs"/>
                        </a:rPr>
                        <a:t>ด้านพุทธิพิสัย</a:t>
                      </a:r>
                      <a:endParaRPr lang="en-US" sz="2800" dirty="0">
                        <a:effectLst/>
                        <a:cs typeface="+mj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cs typeface="+mj-cs"/>
                        </a:rPr>
                        <a:t>1. เพื่อให้มีความรู้เกี่ยวกับฟันและการรักษาความสะอาดของฟัน</a:t>
                      </a:r>
                      <a:endParaRPr lang="en-US" sz="2800" dirty="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cs typeface="+mj-cs"/>
                        </a:rPr>
                        <a:t> </a:t>
                      </a:r>
                      <a:endParaRPr lang="th-TH" sz="2800" dirty="0" smtClean="0">
                        <a:effectLst/>
                        <a:cs typeface="+mj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 smtClean="0">
                          <a:effectLst/>
                          <a:cs typeface="+mj-cs"/>
                        </a:rPr>
                        <a:t>1.บอก</a:t>
                      </a:r>
                      <a:r>
                        <a:rPr lang="th-TH" sz="2800" dirty="0">
                          <a:effectLst/>
                          <a:cs typeface="+mj-cs"/>
                        </a:rPr>
                        <a:t>ความหมายของคำว่า </a:t>
                      </a:r>
                      <a:r>
                        <a:rPr lang="en-US" sz="2800" dirty="0">
                          <a:effectLst/>
                          <a:cs typeface="+mj-cs"/>
                        </a:rPr>
                        <a:t>“</a:t>
                      </a:r>
                      <a:r>
                        <a:rPr lang="th-TH" sz="2800" dirty="0">
                          <a:effectLst/>
                          <a:cs typeface="+mj-cs"/>
                        </a:rPr>
                        <a:t>ฟัน</a:t>
                      </a:r>
                      <a:r>
                        <a:rPr lang="en-US" sz="2800" dirty="0">
                          <a:effectLst/>
                          <a:cs typeface="+mj-cs"/>
                        </a:rPr>
                        <a:t>”</a:t>
                      </a:r>
                      <a:r>
                        <a:rPr lang="th-TH" sz="2800" dirty="0">
                          <a:effectLst/>
                          <a:cs typeface="+mj-cs"/>
                        </a:rPr>
                        <a:t> </a:t>
                      </a:r>
                      <a:r>
                        <a:rPr lang="th-TH" sz="2800" dirty="0" smtClean="0">
                          <a:effectLst/>
                          <a:cs typeface="+mj-cs"/>
                        </a:rPr>
                        <a:t>ได้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 smtClean="0">
                          <a:effectLst/>
                          <a:cs typeface="+mj-cs"/>
                        </a:rPr>
                        <a:t>2.ระบุ</a:t>
                      </a:r>
                      <a:r>
                        <a:rPr lang="th-TH" sz="2800" dirty="0">
                          <a:effectLst/>
                          <a:cs typeface="+mj-cs"/>
                        </a:rPr>
                        <a:t>ปัญหาที่เกิดขึ้นจากการไม่ดูแลรักษาความสะอาดของฟัน</a:t>
                      </a:r>
                      <a:r>
                        <a:rPr lang="th-TH" sz="2800" dirty="0" smtClean="0">
                          <a:effectLst/>
                          <a:cs typeface="+mj-cs"/>
                        </a:rPr>
                        <a:t>ได้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 smtClean="0">
                          <a:effectLst/>
                          <a:cs typeface="+mj-cs"/>
                        </a:rPr>
                        <a:t>3.อธิบาย</a:t>
                      </a:r>
                      <a:r>
                        <a:rPr lang="th-TH" sz="2800" dirty="0">
                          <a:effectLst/>
                          <a:cs typeface="+mj-cs"/>
                        </a:rPr>
                        <a:t>วิธีการแปรงฟันที่ถูกวิธีได้</a:t>
                      </a:r>
                      <a:endParaRPr lang="en-US" sz="2800" dirty="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11275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  <a:cs typeface="+mj-cs"/>
                        </a:rPr>
                        <a:t>ด้านทักษะพิสัย</a:t>
                      </a:r>
                      <a:endParaRPr lang="en-US" sz="2800">
                        <a:effectLst/>
                        <a:cs typeface="+mj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  <a:cs typeface="+mj-cs"/>
                        </a:rPr>
                        <a:t>2. เพื่อให้สามารถแปรงฟันได้ถูกวิธี</a:t>
                      </a:r>
                      <a:endParaRPr lang="en-US" sz="280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cs typeface="+mj-cs"/>
                        </a:rPr>
                        <a:t> </a:t>
                      </a:r>
                      <a:endParaRPr lang="th-TH" sz="2800" dirty="0" smtClean="0">
                        <a:effectLst/>
                        <a:cs typeface="+mj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 smtClean="0">
                          <a:effectLst/>
                          <a:cs typeface="+mj-cs"/>
                        </a:rPr>
                        <a:t>1.สาธิต</a:t>
                      </a:r>
                      <a:r>
                        <a:rPr lang="th-TH" sz="2800" dirty="0">
                          <a:effectLst/>
                          <a:cs typeface="+mj-cs"/>
                        </a:rPr>
                        <a:t>การแปรงฟันที่ถูกวิธีกับหุ่นจำลอง</a:t>
                      </a:r>
                      <a:r>
                        <a:rPr lang="th-TH" sz="2800" dirty="0" smtClean="0">
                          <a:effectLst/>
                          <a:cs typeface="+mj-cs"/>
                        </a:rPr>
                        <a:t>ได้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 smtClean="0">
                          <a:effectLst/>
                          <a:cs typeface="+mj-cs"/>
                        </a:rPr>
                        <a:t>2.แปรง</a:t>
                      </a:r>
                      <a:r>
                        <a:rPr lang="th-TH" sz="2800" dirty="0">
                          <a:effectLst/>
                          <a:cs typeface="+mj-cs"/>
                        </a:rPr>
                        <a:t>ฟันของตนเองอย่างถูกต้องได้</a:t>
                      </a:r>
                      <a:endParaRPr lang="en-US" sz="2800" dirty="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11275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  <a:cs typeface="+mj-cs"/>
                        </a:rPr>
                        <a:t>ด้านจิตพิสัย</a:t>
                      </a:r>
                      <a:endParaRPr lang="en-US" sz="2800">
                        <a:effectLst/>
                        <a:cs typeface="+mj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  <a:cs typeface="+mj-cs"/>
                        </a:rPr>
                        <a:t>3. เพื่อให้ตระหนักในการความสำคัญของการรักษาความสะอาดของฟัน</a:t>
                      </a:r>
                      <a:endParaRPr lang="en-US" sz="280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cs typeface="+mj-cs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 smtClean="0">
                          <a:effectLst/>
                          <a:cs typeface="+mj-cs"/>
                        </a:rPr>
                        <a:t>1.แปรง</a:t>
                      </a:r>
                      <a:r>
                        <a:rPr lang="th-TH" sz="2800" dirty="0">
                          <a:effectLst/>
                          <a:cs typeface="+mj-cs"/>
                        </a:rPr>
                        <a:t>ฟันทุกครั้งหลังจากรับประทาน</a:t>
                      </a:r>
                      <a:r>
                        <a:rPr lang="th-TH" sz="2800" dirty="0" smtClean="0">
                          <a:effectLst/>
                          <a:cs typeface="+mj-cs"/>
                        </a:rPr>
                        <a:t>อาหาร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 smtClean="0">
                          <a:effectLst/>
                          <a:cs typeface="+mj-cs"/>
                        </a:rPr>
                        <a:t>2.บอก</a:t>
                      </a:r>
                      <a:r>
                        <a:rPr lang="th-TH" sz="2800" dirty="0">
                          <a:effectLst/>
                          <a:cs typeface="+mj-cs"/>
                        </a:rPr>
                        <a:t>คุณค่าความสำคัญของการแปรงฟันที่ถูกวิธีได้</a:t>
                      </a:r>
                      <a:endParaRPr lang="en-US" sz="2800" dirty="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11300" y="21558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3812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3812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3812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3812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3812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3812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3812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3812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3812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8125" algn="l"/>
              </a:tabLst>
            </a:pPr>
            <a:endParaRPr kumimoji="0" lang="th-TH" altLang="th-TH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1003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th-TH" sz="3200" b="1" dirty="0"/>
              <a:t>ตัวอย่างจุดประสงค์เชิงพฤติกรรม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graphicFrame>
        <p:nvGraphicFramePr>
          <p:cNvPr id="6" name="ตัวแทนเนื้อหา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757116"/>
              </p:ext>
            </p:extLst>
          </p:nvPr>
        </p:nvGraphicFramePr>
        <p:xfrm>
          <a:off x="755576" y="908720"/>
          <a:ext cx="7560839" cy="492354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30815"/>
                <a:gridCol w="2277497"/>
                <a:gridCol w="2952328"/>
                <a:gridCol w="1800199"/>
              </a:tblGrid>
              <a:tr h="6750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cs typeface="+mj-cs"/>
                        </a:rPr>
                        <a:t>ที่</a:t>
                      </a:r>
                      <a:endParaRPr lang="en-US" sz="2800" dirty="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cs typeface="+mj-cs"/>
                        </a:rPr>
                        <a:t>สถานการณ์/เงื่อนไข</a:t>
                      </a:r>
                      <a:endParaRPr lang="en-US" sz="2800" dirty="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cs typeface="+mj-cs"/>
                        </a:rPr>
                        <a:t>พฤติกรรมที่คาดหวัง</a:t>
                      </a:r>
                      <a:endParaRPr lang="en-US" sz="2800" dirty="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  <a:cs typeface="+mj-cs"/>
                        </a:rPr>
                        <a:t>เกณฑ์</a:t>
                      </a:r>
                      <a:endParaRPr lang="en-US" sz="280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6750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  <a:cs typeface="+mj-cs"/>
                        </a:rPr>
                        <a:t>1</a:t>
                      </a:r>
                      <a:endParaRPr lang="en-US" sz="280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  <a:cs typeface="+mj-cs"/>
                        </a:rPr>
                        <a:t>ฟังคำอธิบายการเล่นต่อคำ</a:t>
                      </a:r>
                      <a:endParaRPr lang="en-US" sz="280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cs typeface="+mj-cs"/>
                        </a:rPr>
                        <a:t>สามารถเล่นต่อคำ</a:t>
                      </a:r>
                      <a:endParaRPr lang="en-US" sz="2800" dirty="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cs typeface="+mj-cs"/>
                        </a:rPr>
                        <a:t>ได้ถูกต้อง</a:t>
                      </a:r>
                      <a:endParaRPr lang="en-US" sz="2800" dirty="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6750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  <a:cs typeface="+mj-cs"/>
                        </a:rPr>
                        <a:t>2</a:t>
                      </a:r>
                      <a:endParaRPr lang="en-US" sz="280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  <a:cs typeface="+mj-cs"/>
                        </a:rPr>
                        <a:t>เมื่อกำหนดข้อความให้</a:t>
                      </a:r>
                      <a:endParaRPr lang="en-US" sz="280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cs typeface="+mj-cs"/>
                        </a:rPr>
                        <a:t>สามารถอ่านและเขียนให้ถูกวรรคตอน</a:t>
                      </a:r>
                      <a:endParaRPr lang="en-US" sz="2800" dirty="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  <a:cs typeface="+mj-cs"/>
                        </a:rPr>
                        <a:t>ได้ถูกต้อง</a:t>
                      </a:r>
                      <a:endParaRPr lang="en-US" sz="280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9304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  <a:cs typeface="+mj-cs"/>
                        </a:rPr>
                        <a:t>3</a:t>
                      </a:r>
                      <a:endParaRPr lang="en-US" sz="280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  <a:cs typeface="+mj-cs"/>
                        </a:rPr>
                        <a:t>เมื่ออ่านบทความเกี่ยวกับการเกษตรแล้ว</a:t>
                      </a:r>
                      <a:endParaRPr lang="en-US" sz="280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cs typeface="+mj-cs"/>
                        </a:rPr>
                        <a:t>สามารถเขียนคำขวัญ</a:t>
                      </a:r>
                      <a:endParaRPr lang="en-US" sz="2800" dirty="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  <a:cs typeface="+mj-cs"/>
                        </a:rPr>
                        <a:t>ได้อย่างน้อย 1 คำขวัญ</a:t>
                      </a:r>
                      <a:endParaRPr lang="en-US" sz="280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936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  <a:cs typeface="+mj-cs"/>
                        </a:rPr>
                        <a:t>4</a:t>
                      </a:r>
                      <a:endParaRPr lang="en-US" sz="280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cs typeface="+mj-cs"/>
                        </a:rPr>
                        <a:t>หลังจากศึกษาคำใหม่แล้ว</a:t>
                      </a:r>
                      <a:endParaRPr lang="en-US" sz="2800" dirty="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cs typeface="+mj-cs"/>
                        </a:rPr>
                        <a:t>สามารถเขียนตามคำบอก</a:t>
                      </a:r>
                      <a:endParaRPr lang="en-US" sz="2800" dirty="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cs typeface="+mj-cs"/>
                        </a:rPr>
                        <a:t>ได้อย่างน้อย 8 ใน 10 คำ</a:t>
                      </a:r>
                      <a:endParaRPr lang="en-US" sz="2800" dirty="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6750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cs typeface="+mj-cs"/>
                        </a:rPr>
                        <a:t>5</a:t>
                      </a:r>
                      <a:endParaRPr lang="en-US" sz="280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cs typeface="+mj-cs"/>
                        </a:rPr>
                        <a:t>สาธิตให้ดูแล้ว</a:t>
                      </a:r>
                      <a:endParaRPr lang="en-US" sz="2800" dirty="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  <a:cs typeface="+mj-cs"/>
                        </a:rPr>
                        <a:t>สามารถปฏิบัติได้</a:t>
                      </a:r>
                      <a:endParaRPr lang="en-US" sz="280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cs typeface="+mj-cs"/>
                        </a:rPr>
                        <a:t>ได้ถูกต้อง</a:t>
                      </a:r>
                      <a:endParaRPr lang="en-US" sz="2800" dirty="0">
                        <a:effectLst/>
                        <a:latin typeface="Angsana New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11300" y="21558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3812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3812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3812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3812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3812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3812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3812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3812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3812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8125" algn="l"/>
              </a:tabLst>
            </a:pPr>
            <a:endParaRPr kumimoji="0" lang="th-TH" altLang="th-TH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641475" y="30099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altLang="th-TH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6247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กิจกรรมการเรียนรู้</a:t>
            </a:r>
            <a:endParaRPr lang="th-TH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b="1" dirty="0" smtClean="0">
                <a:cs typeface="+mj-cs"/>
              </a:rPr>
              <a:t>การจัดการเรียนรู้ </a:t>
            </a:r>
            <a:r>
              <a:rPr lang="en-US" b="1" dirty="0" smtClean="0">
                <a:cs typeface="+mj-cs"/>
              </a:rPr>
              <a:t>ONIE MODEL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th-TH" sz="3200" b="1" dirty="0" smtClean="0">
                <a:cs typeface="+mj-cs"/>
              </a:rPr>
              <a:t>การกำหนดสภาพปัญหาการเรียนรู้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th-TH" sz="3200" b="1" dirty="0" smtClean="0">
                <a:cs typeface="+mj-cs"/>
              </a:rPr>
              <a:t>การแสวงหาข้อมูลและกิจกรรมการเรียนรู้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th-TH" sz="3200" b="1" dirty="0" smtClean="0">
                <a:cs typeface="+mj-cs"/>
              </a:rPr>
              <a:t>การปฏิบัติและการนำไปใช้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th-TH" sz="3200" b="1" dirty="0" smtClean="0">
                <a:cs typeface="+mj-cs"/>
              </a:rPr>
              <a:t>การประเมินผลการเรียนรู้</a:t>
            </a:r>
            <a:endParaRPr lang="th-TH" sz="3200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7428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h-TH" dirty="0"/>
              <a:t>ขั้นที่ ๑ กำหนดสภาพปัญหาการ</a:t>
            </a:r>
            <a:r>
              <a:rPr lang="th-TH" dirty="0" smtClean="0"/>
              <a:t>เรียนรู้</a:t>
            </a:r>
            <a:br>
              <a:rPr lang="th-TH" dirty="0" smtClean="0"/>
            </a:br>
            <a:r>
              <a:rPr lang="th-TH" dirty="0" smtClean="0"/>
              <a:t> </a:t>
            </a:r>
            <a:r>
              <a:rPr lang="th-TH" dirty="0"/>
              <a:t>(</a:t>
            </a:r>
            <a:r>
              <a:rPr lang="en-US" dirty="0"/>
              <a:t>O : Orientation)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95536" y="2332037"/>
            <a:ext cx="8229600" cy="4525963"/>
          </a:xfrm>
        </p:spPr>
        <p:txBody>
          <a:bodyPr/>
          <a:lstStyle/>
          <a:p>
            <a:r>
              <a:rPr lang="th-TH" b="1" dirty="0" smtClean="0">
                <a:cs typeface="+mj-cs"/>
              </a:rPr>
              <a:t>ทำไม</a:t>
            </a:r>
          </a:p>
          <a:p>
            <a:r>
              <a:rPr lang="th-TH" b="1" dirty="0" smtClean="0">
                <a:cs typeface="+mj-cs"/>
              </a:rPr>
              <a:t>อะไร</a:t>
            </a:r>
          </a:p>
          <a:p>
            <a:r>
              <a:rPr lang="th-TH" b="1" dirty="0" smtClean="0">
                <a:cs typeface="+mj-cs"/>
              </a:rPr>
              <a:t>อย่างไร</a:t>
            </a:r>
            <a:endParaRPr lang="th-TH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12238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h-TH" dirty="0"/>
              <a:t>ขั้นที่ ๒ แสวงหาข้อมูลและกิจกรรมการเรียนรู้ 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>(</a:t>
            </a:r>
            <a:r>
              <a:rPr lang="en-US" dirty="0"/>
              <a:t>N : New way of Learning)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/>
          <a:lstStyle/>
          <a:p>
            <a:r>
              <a:rPr lang="th-TH" b="1" dirty="0" smtClean="0">
                <a:cs typeface="+mj-cs"/>
              </a:rPr>
              <a:t>ลงมือเรียนรู้</a:t>
            </a:r>
          </a:p>
          <a:p>
            <a:r>
              <a:rPr lang="th-TH" b="1" dirty="0" smtClean="0">
                <a:cs typeface="+mj-cs"/>
              </a:rPr>
              <a:t>ได้สิ่งใหม่</a:t>
            </a:r>
          </a:p>
        </p:txBody>
      </p:sp>
    </p:spTree>
    <p:extLst>
      <p:ext uri="{BB962C8B-B14F-4D97-AF65-F5344CB8AC3E}">
        <p14:creationId xmlns:p14="http://schemas.microsoft.com/office/powerpoint/2010/main" val="559416894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สำนักงา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สำนักงา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สำนักงา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1106</Words>
  <Application>Microsoft Office PowerPoint</Application>
  <PresentationFormat>นำเสนอทางหน้าจอ (4:3)</PresentationFormat>
  <Paragraphs>157</Paragraphs>
  <Slides>17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17</vt:i4>
      </vt:variant>
    </vt:vector>
  </HeadingPairs>
  <TitlesOfParts>
    <vt:vector size="18" baseType="lpstr">
      <vt:lpstr>ชุดรูปแบบของ Office</vt:lpstr>
      <vt:lpstr>การออกแบบกิจกรรมการเรียนรู้</vt:lpstr>
      <vt:lpstr>องค์ประกอบการจัดการเรียนรู้</vt:lpstr>
      <vt:lpstr>องค์ประกอบการจัดการเรียนรู้</vt:lpstr>
      <vt:lpstr>จุดประสงค์การเรียนรู้</vt:lpstr>
      <vt:lpstr>ตัวอย่างการเขียนจุดประสงค์ทั่วไปและจุดประสงค์เชิงพฤติกรรม</vt:lpstr>
      <vt:lpstr>ตัวอย่างจุดประสงค์เชิงพฤติกรรม </vt:lpstr>
      <vt:lpstr>กิจกรรมการเรียนรู้</vt:lpstr>
      <vt:lpstr>ขั้นที่ ๑ กำหนดสภาพปัญหาการเรียนรู้  (O : Orientation)</vt:lpstr>
      <vt:lpstr>ขั้นที่ ๒ แสวงหาข้อมูลและกิจกรรมการเรียนรู้  (N : New way of Learning)</vt:lpstr>
      <vt:lpstr>ขั้นที่ ๓ การปฏิบัติและนำไปใช้  (I : Implementation)</vt:lpstr>
      <vt:lpstr>ขั้นที่ ๔ การประเมินผลการเรียน  (E : Evaluation)</vt:lpstr>
      <vt:lpstr>การวัดและประเมินผล</vt:lpstr>
      <vt:lpstr>จุดประสงค์ด้านพุทธิพิสัย</vt:lpstr>
      <vt:lpstr>คำกริยาที่ใช้ในการเขียนจุดประสงค์ด้านพุทธิพิสัย</vt:lpstr>
      <vt:lpstr>จุดประสงค์ด้านจิตพิสัย</vt:lpstr>
      <vt:lpstr>คำกริยาที่ใช้ในการเขียนจุดประสงค์ด้านจิตพิสัย</vt:lpstr>
      <vt:lpstr>คำกริยาที่ใช้ในการเขียนจุดประสงค์ด้านทักษะพิสัย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การออกแบบกิจกรรมการเรียนรู้</dc:title>
  <dc:creator>User</dc:creator>
  <cp:lastModifiedBy>User</cp:lastModifiedBy>
  <cp:revision>19</cp:revision>
  <cp:lastPrinted>2019-07-31T01:15:10Z</cp:lastPrinted>
  <dcterms:created xsi:type="dcterms:W3CDTF">2019-07-30T03:26:55Z</dcterms:created>
  <dcterms:modified xsi:type="dcterms:W3CDTF">2019-07-31T01:37:06Z</dcterms:modified>
</cp:coreProperties>
</file>