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60" r:id="rId13"/>
    <p:sldId id="272" r:id="rId14"/>
    <p:sldId id="264" r:id="rId15"/>
    <p:sldId id="271" r:id="rId16"/>
    <p:sldId id="265" r:id="rId17"/>
    <p:sldId id="270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77F5C-1343-4E78-9D5C-EAE5C749F601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DEB2E-D1B8-4D2C-A6A4-16F9941A9C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9233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th-TH" dirty="0" smtClean="0"/>
              <a:t>การออกแบบกิจกรรมการเรียนรู้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812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ขั้นที่ ๓ การปฏิบัติและนำไปใช้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I</a:t>
            </a:r>
            <a:r>
              <a:rPr lang="th-TH" dirty="0"/>
              <a:t> </a:t>
            </a:r>
            <a:r>
              <a:rPr lang="en-US" dirty="0"/>
              <a:t>: Implementation)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th-TH" b="1" dirty="0" smtClean="0">
                <a:cs typeface="+mj-cs"/>
              </a:rPr>
              <a:t>นำสิ่งที่ได้ไปใช้</a:t>
            </a:r>
          </a:p>
          <a:p>
            <a:r>
              <a:rPr lang="th-TH" b="1" dirty="0">
                <a:cs typeface="+mj-cs"/>
              </a:rPr>
              <a:t>นำสิ่งที่ได้</a:t>
            </a:r>
            <a:r>
              <a:rPr lang="th-TH" b="1" dirty="0" smtClean="0">
                <a:cs typeface="+mj-cs"/>
              </a:rPr>
              <a:t>ไปแสวงหาความรู้เพิ่มเติม</a:t>
            </a:r>
          </a:p>
          <a:p>
            <a:r>
              <a:rPr lang="th-TH" b="1" dirty="0" smtClean="0">
                <a:cs typeface="+mj-cs"/>
              </a:rPr>
              <a:t>ครูแก้ไขในสิ่งที่ไม่ถูก ให้ข้อมูลเพิ่มเติม</a:t>
            </a:r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219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ขั้นที่ ๔ การประเมินผลการเรียน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E : Evaluation)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525963"/>
          </a:xfrm>
        </p:spPr>
        <p:txBody>
          <a:bodyPr/>
          <a:lstStyle/>
          <a:p>
            <a:r>
              <a:rPr lang="th-TH" b="1" dirty="0" smtClean="0">
                <a:cs typeface="+mj-cs"/>
              </a:rPr>
              <a:t>ผู้เรียนประเมินตนเอง</a:t>
            </a:r>
          </a:p>
          <a:p>
            <a:r>
              <a:rPr lang="th-TH" b="1" dirty="0" smtClean="0">
                <a:cs typeface="+mj-cs"/>
              </a:rPr>
              <a:t>ครูประเมินผู้เรียนตามจุดประสงค์</a:t>
            </a:r>
          </a:p>
          <a:p>
            <a:r>
              <a:rPr lang="th-TH" b="1" dirty="0" smtClean="0">
                <a:cs typeface="+mj-cs"/>
              </a:rPr>
              <a:t>(ครูประเมินตนเอง)</a:t>
            </a:r>
          </a:p>
        </p:txBody>
      </p:sp>
    </p:spTree>
    <p:extLst>
      <p:ext uri="{BB962C8B-B14F-4D97-AF65-F5344CB8AC3E}">
        <p14:creationId xmlns:p14="http://schemas.microsoft.com/office/powerpoint/2010/main" val="281523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การวัดและประเมินผล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th-TH" b="1" dirty="0" smtClean="0">
                <a:cs typeface="+mj-cs"/>
              </a:rPr>
              <a:t>วัดตามพฤติกรรมการเรียนรู้ (จุดประสงค์)</a:t>
            </a:r>
          </a:p>
          <a:p>
            <a:pPr lvl="1"/>
            <a:r>
              <a:rPr lang="th-TH" dirty="0">
                <a:cs typeface="+mj-cs"/>
              </a:rPr>
              <a:t>พุทธิพิสัย</a:t>
            </a:r>
          </a:p>
          <a:p>
            <a:pPr lvl="1"/>
            <a:r>
              <a:rPr lang="th-TH" dirty="0">
                <a:cs typeface="+mj-cs"/>
              </a:rPr>
              <a:t>จิตพิสัย</a:t>
            </a:r>
          </a:p>
          <a:p>
            <a:pPr lvl="1"/>
            <a:r>
              <a:rPr lang="th-TH" dirty="0">
                <a:cs typeface="+mj-cs"/>
              </a:rPr>
              <a:t>ทักษะพิสัย</a:t>
            </a:r>
          </a:p>
          <a:p>
            <a:r>
              <a:rPr lang="th-TH" b="1" dirty="0" smtClean="0">
                <a:cs typeface="+mj-cs"/>
              </a:rPr>
              <a:t>วัดก่อน ระหว่าง หลังเรียน</a:t>
            </a:r>
          </a:p>
          <a:p>
            <a:pPr lvl="1"/>
            <a:r>
              <a:rPr lang="th-TH" dirty="0" smtClean="0">
                <a:cs typeface="+mj-cs"/>
              </a:rPr>
              <a:t>แบบทดสอบก่อนเรียน  </a:t>
            </a:r>
          </a:p>
          <a:p>
            <a:pPr lvl="1"/>
            <a:r>
              <a:rPr lang="th-TH" dirty="0" smtClean="0">
                <a:cs typeface="+mj-cs"/>
              </a:rPr>
              <a:t>บัตรคำสั่ง บัตรคำถาม บัตรกิจกรรมฯลฯ</a:t>
            </a:r>
          </a:p>
          <a:p>
            <a:pPr lvl="1"/>
            <a:r>
              <a:rPr lang="th-TH" dirty="0" smtClean="0">
                <a:cs typeface="+mj-cs"/>
              </a:rPr>
              <a:t>แบบทดสอบหลังเรียน</a:t>
            </a:r>
          </a:p>
          <a:p>
            <a:pPr lvl="1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6441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จุดประสงค์</a:t>
            </a:r>
            <a:r>
              <a:rPr lang="th-TH" sz="3600" b="1" dirty="0" smtClean="0"/>
              <a:t>ด้านพุทธิพิสัย</a:t>
            </a:r>
            <a:endParaRPr lang="th-TH" sz="3600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855399"/>
              </p:ext>
            </p:extLst>
          </p:nvPr>
        </p:nvGraphicFramePr>
        <p:xfrm>
          <a:off x="539552" y="836712"/>
          <a:ext cx="8136904" cy="55747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2448"/>
                <a:gridCol w="4104456"/>
              </a:tblGrid>
              <a:tr h="289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ระดับพฤติกรรม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ตัวอย่างคำกริยาที่ใช้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1. ความรู้ความจำ ความสามารถในการจดจำสิ่งที่เรียนมาแล้ว อาจเป็นข้อมูลง่าย ๆ จนถึงทฤษฎี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บอกคุณสมบัติ จับคู่ เขียนลำดับ อธิบาย บรรยาย ขีดเส้นใต้ จำแนก ระบุ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2. ความเข้าใจ ความสามารถในการจับใจความการแปลความหมาย การสรุป หรือขยายความ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แปลความหมาย อธิบาย ขยายความ สรุปความยกตัวอย่าง บอกความแตกต่าง เรียบเรียง เปลี่ยน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3. การนำไปใช้ ความสามารถในการนำสิ่งที่ได้เรียนรู้ไปใช้ในสถานการณ์ใหม่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แก้ปัญหา สาธิต ทำนายเชื่อมโยงความสัมพันธ์ เปลี่ยนแปลง คำนวณ ปรับปรุง ผลิต ซ่อม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4. การวิเคราะห์ ความสามารถในการแยกสิ่งต่าง ๆ ออกเป็นส่วนย่อยเหล่านั้นได้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เขียนโครงร่าง แยกแยะ จัดประเภท จำแนกให้เห็นความแตกต่าง บอกเหตุผล ทดลอง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5. การสังเคราะห์ ความสามารถในการรวบรวมส่วนย่อยๆ เพื่อสร้างรูปแบบหรือโครงสร้างใหม่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รวบรวม ออกแบบ จัดระเบียบ สร้าง ประดิษฐ์ วางหลักการ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68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6. การประเมิน ความสามารถในการวินิจฉัยคุณค่าของสิ่งต่าง ๆ โดยมีหลักเกณฑ์ที่แน่นอน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วัดผล เปรียบเทียบ ตีค่า ลงความคิดเห็น วิจารณ์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66900" y="2278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922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คำกริยาที่ใช้ในการเขียน</a:t>
            </a:r>
            <a:r>
              <a:rPr lang="th-TH" dirty="0" smtClean="0"/>
              <a:t>จุดประสงค์ด้านพุทธิพิสัย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01926"/>
              </p:ext>
            </p:extLst>
          </p:nvPr>
        </p:nvGraphicFramePr>
        <p:xfrm>
          <a:off x="899592" y="1268760"/>
          <a:ext cx="7560840" cy="5302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816424"/>
              </a:tblGrid>
              <a:tr h="286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จุดประสงค์ทั่วไป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cs typeface="+mj-cs"/>
                        </a:rPr>
                        <a:t>จุดประสงค์เชิงพฤติกรรม</a:t>
                      </a:r>
                      <a:endParaRPr lang="en-US" sz="20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59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1.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รู้หลัก .........    ทราบถึง......      รู้วิธี....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.......</a:t>
                      </a:r>
                      <a:r>
                        <a:rPr lang="th-TH" sz="2000" dirty="0" smtClean="0">
                          <a:effectLst/>
                          <a:cs typeface="+mj-cs"/>
                        </a:rPr>
                        <a:t>.(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กฎ กฎหมาย นิยาม ระเบียบ ขั้นตอน วิธีการ )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บอก....  เลือก..   ระบุ.......   เรียงลำดับ.......................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59124">
                <a:tc>
                  <a:txBody>
                    <a:bodyPr/>
                    <a:lstStyle/>
                    <a:p>
                      <a:pPr marL="5715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cs typeface="+mj-cs"/>
                        </a:rPr>
                        <a:t>2.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เข้าใจ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…………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(จับใจความ แปลความ ตีความ </a:t>
                      </a:r>
                      <a:r>
                        <a:rPr lang="th-TH" sz="2000" dirty="0" smtClean="0">
                          <a:effectLst/>
                          <a:cs typeface="+mj-cs"/>
                        </a:rPr>
                        <a:t>   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ขยายความ)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อธิบาย....   ยกตัวอย่าง.......   ให้ความหมาย .....  สรุปความ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..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...    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59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cs typeface="+mj-cs"/>
                        </a:rPr>
                        <a:t> </a:t>
                      </a:r>
                      <a:r>
                        <a:rPr lang="en-US" sz="2000">
                          <a:effectLst/>
                          <a:cs typeface="+mj-cs"/>
                        </a:rPr>
                        <a:t>3. </a:t>
                      </a:r>
                      <a:r>
                        <a:rPr lang="th-TH" sz="2000">
                          <a:effectLst/>
                          <a:cs typeface="+mj-cs"/>
                        </a:rPr>
                        <a:t>การนำ.........ไปใช้    แก้ปัญหา.........   ใช้วิธี...........</a:t>
                      </a:r>
                      <a:endParaRPr lang="en-US" sz="20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ใช้สูตร.......   คำนวณหาค่า......    เขียนแผน......... ปรับปรุง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  แก้ปัญหา.... ประมาณค่า......   เขียนโครงการ....... ตรวจสอบ…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145498">
                <a:tc>
                  <a:txBody>
                    <a:bodyPr/>
                    <a:lstStyle/>
                    <a:p>
                      <a:pPr marL="5715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cs typeface="+mj-cs"/>
                        </a:rPr>
                        <a:t>4. </a:t>
                      </a:r>
                      <a:r>
                        <a:rPr lang="th-TH" sz="2000">
                          <a:effectLst/>
                          <a:cs typeface="+mj-cs"/>
                        </a:rPr>
                        <a:t>การวิเคราะห์</a:t>
                      </a:r>
                      <a:r>
                        <a:rPr lang="en-US" sz="2000">
                          <a:effectLst/>
                          <a:cs typeface="+mj-cs"/>
                        </a:rPr>
                        <a:t>…………………………</a:t>
                      </a:r>
                      <a:r>
                        <a:rPr lang="th-TH" sz="2000">
                          <a:effectLst/>
                          <a:cs typeface="+mj-cs"/>
                        </a:rPr>
                        <a:t>.</a:t>
                      </a:r>
                      <a:endParaRPr lang="en-US" sz="2000">
                        <a:effectLst/>
                        <a:cs typeface="+mj-cs"/>
                      </a:endParaRPr>
                    </a:p>
                    <a:p>
                      <a:pPr marL="57150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cs typeface="+mj-cs"/>
                        </a:rPr>
                        <a:t>   .(ความสำคัญ ความสัมพันธ์  หลักการ)</a:t>
                      </a:r>
                      <a:endParaRPr lang="en-US" sz="20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แยกแยะ.....  จำแนกข้อแตกต่างของ........ เปรียบเทียบ.</a:t>
                      </a:r>
                      <a:endParaRPr lang="en-US" sz="2000" dirty="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หาความสัมพันธ์......... จัดประเภท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ตรวจสอบ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……..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เขียนไดอะแกรม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…………..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572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cs typeface="+mj-cs"/>
                        </a:rPr>
                        <a:t>5. </a:t>
                      </a:r>
                      <a:r>
                        <a:rPr lang="th-TH" sz="2000">
                          <a:effectLst/>
                          <a:cs typeface="+mj-cs"/>
                        </a:rPr>
                        <a:t>สังเคราะห์.......     (ข้อความ แผนงาน ความสำพันธ์)</a:t>
                      </a:r>
                      <a:endParaRPr lang="en-US" sz="20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ย่อ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….. 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สรุป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…..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 ปรับปรุง...... ออกแบบ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    ดัดแปลง........   เสนอแนะ......  แก้ไข…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…..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.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572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cs typeface="+mj-cs"/>
                        </a:rPr>
                        <a:t>6. </a:t>
                      </a:r>
                      <a:r>
                        <a:rPr lang="th-TH" sz="2000">
                          <a:effectLst/>
                          <a:cs typeface="+mj-cs"/>
                        </a:rPr>
                        <a:t>ประเมินค่า........   (อาศัยข้อเท็จจริง อาศัยเกณฑ์)</a:t>
                      </a:r>
                      <a:endParaRPr lang="en-US" sz="20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วิจารณ์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….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 อภิปราย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ตัดสิน.........   วินิจฉัย..... กำหนดราคา</a:t>
                      </a:r>
                      <a:r>
                        <a:rPr lang="en-US" sz="2000" dirty="0">
                          <a:effectLst/>
                          <a:cs typeface="+mj-cs"/>
                        </a:rPr>
                        <a:t>………</a:t>
                      </a:r>
                      <a:r>
                        <a:rPr lang="th-TH" sz="2000" dirty="0">
                          <a:effectLst/>
                          <a:cs typeface="+mj-cs"/>
                        </a:rPr>
                        <a:t>   </a:t>
                      </a:r>
                      <a:endParaRPr lang="en-US" sz="20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5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จุดประสงค์</a:t>
            </a:r>
            <a:r>
              <a:rPr lang="th-TH" dirty="0" smtClean="0"/>
              <a:t>ด้านจิตพิสัย</a:t>
            </a:r>
            <a:endParaRPr lang="th-TH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3252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756915"/>
              </p:ext>
            </p:extLst>
          </p:nvPr>
        </p:nvGraphicFramePr>
        <p:xfrm>
          <a:off x="1027430" y="1268760"/>
          <a:ext cx="7144970" cy="52504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60594"/>
                <a:gridCol w="3384376"/>
              </a:tblGrid>
              <a:tr h="326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ระดับพฤติกรรม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ตัวอย่างคำกริยาที่ใช้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52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1. การรับรู้ การยอมรับความคิด กระบวนการ หรือสิ่งเร้าต่าง ๆ 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เลือก ชี้ ติดตาม ยอมรับ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52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2. การตอบสนอง ความเต็มใจที่จะตอบสนองต่อสิ่งที่รับรู้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อภิปราย เลือก เขียนชื่อกำกับ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97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3. การเห็นคุณค่า ความรู้สึกนิยมพอใจในสิ่งใดสิ่งหนึ่งจนเกิดการปฏิบัติตามสิ่งที่นิยม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อภิปราย ริเริ่ม เลือก แสวงหา ประพฤติตาม นำมาใช้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305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4. การจัดระบบค่านิยม การนำเอาคุณค่าต่าง ๆ ที่เกิดจากการเรียนรู้มาผสมผสานและจัดระบบเข้าด้วยกันเพื่อเสริมสร้างระบบคุณค่าขึ้นภายในตนเอง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จำแนก จัดลำดับ จัดระเบียบ ผสมผสาน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97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5. การกำหนดคุณลักษณะ การนำค่านิยมที่จัดระบบแล้วมาปฏิบัติจนเป็นนิสัยเฉพาะตน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สนับสนุน ต่อต้าน ใช้เหตุผล แสดงออก ชักชวน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66900" y="2278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508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คำกริยาที่ใช้ในการเขียนจุดประสงค์</a:t>
            </a:r>
            <a:r>
              <a:rPr lang="th-TH" dirty="0" smtClean="0"/>
              <a:t>ด้านจิตพิสัย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561187"/>
              </p:ext>
            </p:extLst>
          </p:nvPr>
        </p:nvGraphicFramePr>
        <p:xfrm>
          <a:off x="1043608" y="1412776"/>
          <a:ext cx="7056783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0101"/>
                <a:gridCol w="3736682"/>
              </a:tblGrid>
              <a:tr h="878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จุดประสงค์ทั่วไป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จุดประสงค์เชิงพฤติกรรม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รับรู้…</a:t>
                      </a:r>
                      <a:r>
                        <a:rPr lang="en-US" sz="2800" dirty="0">
                          <a:effectLst/>
                          <a:cs typeface="+mj-cs"/>
                        </a:rPr>
                        <a:t>….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    ยอมรับ......</a:t>
                      </a:r>
                      <a:endParaRPr lang="en-US" sz="28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รับฟัง....      ทำตาม....   ตั้งใจ</a:t>
                      </a:r>
                      <a:r>
                        <a:rPr lang="en-US" sz="2800">
                          <a:effectLst/>
                          <a:cs typeface="+mj-cs"/>
                        </a:rPr>
                        <a:t>….. </a:t>
                      </a:r>
                      <a:r>
                        <a:rPr lang="th-TH" sz="2800">
                          <a:effectLst/>
                          <a:cs typeface="+mj-cs"/>
                        </a:rPr>
                        <a:t>ถาม</a:t>
                      </a:r>
                      <a:r>
                        <a:rPr lang="en-US" sz="2800">
                          <a:effectLst/>
                          <a:cs typeface="+mj-cs"/>
                        </a:rPr>
                        <a:t>……..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ตอบสนอง</a:t>
                      </a:r>
                      <a:r>
                        <a:rPr lang="en-US" sz="2800">
                          <a:effectLst/>
                          <a:cs typeface="+mj-cs"/>
                        </a:rPr>
                        <a:t>…..</a:t>
                      </a:r>
                      <a:r>
                        <a:rPr lang="th-TH" sz="2800">
                          <a:effectLst/>
                          <a:cs typeface="+mj-cs"/>
                        </a:rPr>
                        <a:t>  (มีส่วนร่วม)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ตอบ...    ทำตาม..   อาสา....    ช่วยเหลือ... บันทึก</a:t>
                      </a:r>
                      <a:r>
                        <a:rPr lang="en-US" sz="2800" dirty="0">
                          <a:effectLst/>
                          <a:cs typeface="+mj-cs"/>
                        </a:rPr>
                        <a:t>….</a:t>
                      </a:r>
                      <a:endParaRPr lang="en-US" sz="28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เห็นคุณค่า</a:t>
                      </a:r>
                      <a:r>
                        <a:rPr lang="en-US" sz="2800">
                          <a:effectLst/>
                          <a:cs typeface="+mj-cs"/>
                        </a:rPr>
                        <a:t>…..</a:t>
                      </a:r>
                      <a:r>
                        <a:rPr lang="th-TH" sz="2800">
                          <a:effectLst/>
                          <a:cs typeface="+mj-cs"/>
                        </a:rPr>
                        <a:t>  (ซาบซึ้ง)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สนับสนุน...   โต้แย้ง..     แสดงความคิดเห็น... 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การจัดระบบ</a:t>
                      </a:r>
                      <a:r>
                        <a:rPr lang="en-US" sz="2800">
                          <a:effectLst/>
                          <a:cs typeface="+mj-cs"/>
                        </a:rPr>
                        <a:t>……</a:t>
                      </a:r>
                      <a:r>
                        <a:rPr lang="th-TH" sz="2800">
                          <a:effectLst/>
                          <a:cs typeface="+mj-cs"/>
                        </a:rPr>
                        <a:t>  (ตระหนัก)</a:t>
                      </a:r>
                      <a:endParaRPr lang="en-US" sz="280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แสดงความสำคัญ  จัดระเบียบ</a:t>
                      </a:r>
                      <a:endParaRPr lang="en-US" sz="2800" dirty="0">
                        <a:effectLst/>
                        <a:latin typeface="Cordia New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3252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7022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คำกริยาที่ใช้ในการเขียนจุดประสงค์</a:t>
            </a:r>
            <a:r>
              <a:rPr lang="th-TH" dirty="0" smtClean="0"/>
              <a:t>ด้านทักษะพิสัย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714540"/>
              </p:ext>
            </p:extLst>
          </p:nvPr>
        </p:nvGraphicFramePr>
        <p:xfrm>
          <a:off x="971600" y="1412776"/>
          <a:ext cx="7272808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44573"/>
                <a:gridCol w="3328235"/>
              </a:tblGrid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ระดับพฤติกรรม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ตัวอย่างคำกริยาที่ใช้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9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1. การรับรู้ รับรู้ในสิ่งที่จะต้องปฏิบัติ โดยผ่านประสาทสัมผัส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สังเกต รู้สึก สัมผัส ตรวจพบ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9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2. การเตรียมพร้อม การเตรียมตัวให้พร้อมทางสมอง ทางกายและจิตใจ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แสดงท่าทาง ตั้งท่าเข้าประจำที่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9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3. การปฏิบัติงานโดยอาศัยผู้แนะ/เลียนแบบ การทำตามตัวอย่าง การลองผิดลองถูก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เลียนแบบ ทดลอง ฝึกหัด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9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4. การปฏิบัติงานได้เอง / คล่อง ปฏิบัติได้เองอย่างถูกต้อง เรียบร้อย มีประสิทธิภาพ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สาธิต ผลิต แก้ไข ทำได้สำเร็จด้วยตนเอง ทำงานได้เร็วขึ้น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046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5. การปฏิบัติงานด้วยความชำนาญ / ทำงานใหม่ได้ ปฏิบัติงานด้วยความคล่องแคล่วเหมือนอัตโนมัติสามารถทำงานใหม่ได้</a:t>
                      </a:r>
                      <a:endParaRPr lang="en-US" sz="24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ทำงานด้วยความกระฉับกระเฉง จัดระบบ ควบคุมการทำงานแนะแนวทาง</a:t>
                      </a:r>
                      <a:endParaRPr lang="en-US" sz="24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25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องค์ประกอบการจัดการเรียนรู้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cs typeface="+mj-cs"/>
              </a:rPr>
              <a:t>จุดประสงค์การเรียนรู้</a:t>
            </a:r>
          </a:p>
          <a:p>
            <a:r>
              <a:rPr lang="th-TH" sz="3600" b="1" dirty="0" smtClean="0">
                <a:cs typeface="+mj-cs"/>
              </a:rPr>
              <a:t>การจัดกิจกรรมการเรียนรู้</a:t>
            </a:r>
          </a:p>
          <a:p>
            <a:r>
              <a:rPr lang="th-TH" sz="3600" b="1" dirty="0" smtClean="0">
                <a:cs typeface="+mj-cs"/>
              </a:rPr>
              <a:t>การวัดและประเมินผล</a:t>
            </a:r>
            <a:endParaRPr lang="th-TH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72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องค์ประกอบการจัดการเรียนรู้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59832" y="1988840"/>
            <a:ext cx="36004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จุดประสงค์การเรียนรู้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4190087"/>
            <a:ext cx="324036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การจัดกิจกรรมการเรียนรู้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220072" y="4173319"/>
            <a:ext cx="3312368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การวัดและประเมินผล</a:t>
            </a: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 flipH="1">
            <a:off x="2339752" y="24568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2339752" y="2456892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3851920" y="4658139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6732240" y="245689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>
            <a:off x="7452320" y="2456892"/>
            <a:ext cx="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จุดประสงค์การ</a:t>
            </a:r>
            <a:r>
              <a:rPr lang="th-TH" b="1" dirty="0" smtClean="0"/>
              <a:t>เรียนรู้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>
                <a:cs typeface="+mj-cs"/>
              </a:rPr>
              <a:t>จุด</a:t>
            </a:r>
            <a:r>
              <a:rPr lang="th-TH" sz="3600" b="1" dirty="0" smtClean="0">
                <a:cs typeface="+mj-cs"/>
              </a:rPr>
              <a:t>ประสงค์ปลายทาง</a:t>
            </a:r>
          </a:p>
          <a:p>
            <a:pPr lvl="1"/>
            <a:r>
              <a:rPr lang="th-TH" sz="3200" b="1" dirty="0">
                <a:cs typeface="+mj-cs"/>
              </a:rPr>
              <a:t>เป็นเป้าหมายสำคัญที่มุ่งหวังให้เกิดขึ้นกับผู้เรียนในการเรียนรู้แต่ละเรื่องหรือแต่ละหน่วยการเรียนรู้</a:t>
            </a:r>
            <a:endParaRPr lang="th-TH" sz="3200" b="1" dirty="0" smtClean="0">
              <a:cs typeface="+mj-cs"/>
            </a:endParaRPr>
          </a:p>
          <a:p>
            <a:r>
              <a:rPr lang="th-TH" sz="3600" b="1" dirty="0" smtClean="0">
                <a:cs typeface="+mj-cs"/>
              </a:rPr>
              <a:t>จุดประสงค์นำทาง</a:t>
            </a:r>
          </a:p>
          <a:p>
            <a:pPr lvl="1"/>
            <a:r>
              <a:rPr lang="th-TH" sz="3200" b="1" dirty="0">
                <a:cs typeface="+mj-cs"/>
              </a:rPr>
              <a:t>กำหนดพฤติกรรมสำคัญที่คาดหวังให้เกิดกับผู้เรียนในการเรียนรู้แต่ละหน่วยการเรียนรู้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42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r>
              <a:rPr lang="th-TH" sz="3200" b="1" dirty="0"/>
              <a:t>ตัวอย่างการเขียนจุดประสงค์ทั่วไปและ</a:t>
            </a:r>
            <a:r>
              <a:rPr lang="th-TH" sz="3200" b="1" dirty="0" smtClean="0"/>
              <a:t>จุดประสงค์เชิง</a:t>
            </a:r>
            <a:r>
              <a:rPr lang="th-TH" sz="3200" b="1" dirty="0"/>
              <a:t>พฤติกรรม</a:t>
            </a:r>
            <a:endParaRPr lang="en-US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72140"/>
              </p:ext>
            </p:extLst>
          </p:nvPr>
        </p:nvGraphicFramePr>
        <p:xfrm>
          <a:off x="539552" y="980728"/>
          <a:ext cx="8208912" cy="5691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2368"/>
                <a:gridCol w="4896544"/>
              </a:tblGrid>
              <a:tr h="570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จุดประสงค์ทั่วไป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จุดประสงค์เชิงพฤติกรรม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879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ด้านพุทธิพิสัย</a:t>
                      </a:r>
                      <a:endParaRPr lang="en-US" sz="2800" dirty="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1. เพื่อให้มีความรู้เกี่ยวกับฟันและการรักษาความสะอาดของฟัน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cs typeface="+mj-cs"/>
                        </a:rPr>
                        <a:t> </a:t>
                      </a:r>
                      <a:endParaRPr lang="th-TH" sz="2800" dirty="0" smtClean="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1.บอก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ความหมายของคำว่า </a:t>
                      </a:r>
                      <a:r>
                        <a:rPr lang="en-US" sz="2800" dirty="0">
                          <a:effectLst/>
                          <a:cs typeface="+mj-cs"/>
                        </a:rPr>
                        <a:t>“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ฟัน</a:t>
                      </a:r>
                      <a:r>
                        <a:rPr lang="en-US" sz="2800" dirty="0">
                          <a:effectLst/>
                          <a:cs typeface="+mj-cs"/>
                        </a:rPr>
                        <a:t>”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 </a:t>
                      </a:r>
                      <a:r>
                        <a:rPr lang="th-TH" sz="2800" dirty="0" smtClean="0">
                          <a:effectLst/>
                          <a:cs typeface="+mj-cs"/>
                        </a:rPr>
                        <a:t>ได้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2.ระบุ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ปัญหาที่เกิดขึ้นจากการไม่ดูแลรักษาความสะอาดของฟัน</a:t>
                      </a:r>
                      <a:r>
                        <a:rPr lang="th-TH" sz="2800" dirty="0" smtClean="0">
                          <a:effectLst/>
                          <a:cs typeface="+mj-cs"/>
                        </a:rPr>
                        <a:t>ได้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3.อธิบาย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วิธีการแปรงฟันที่ถูกวิธีได้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127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ด้านทักษะพิสัย</a:t>
                      </a:r>
                      <a:endParaRPr lang="en-US" sz="280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2. เพื่อให้สามารถแปรงฟันได้ถูกวิธี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cs typeface="+mj-cs"/>
                        </a:rPr>
                        <a:t> </a:t>
                      </a:r>
                      <a:endParaRPr lang="th-TH" sz="2800" dirty="0" smtClean="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1.สาธิต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การแปรงฟันที่ถูกวิธีกับหุ่นจำลอง</a:t>
                      </a:r>
                      <a:r>
                        <a:rPr lang="th-TH" sz="2800" dirty="0" smtClean="0">
                          <a:effectLst/>
                          <a:cs typeface="+mj-cs"/>
                        </a:rPr>
                        <a:t>ได้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2.แปรง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ฟันของตนเองอย่างถูกต้องได้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127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ด้านจิตพิสัย</a:t>
                      </a:r>
                      <a:endParaRPr lang="en-US" sz="2800">
                        <a:effectLst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3. เพื่อให้ตระหนักในการความสำคัญของการรักษาความสะอาดของฟัน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1.แปรง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ฟันทุกครั้งหลังจากรับประทาน</a:t>
                      </a:r>
                      <a:r>
                        <a:rPr lang="th-TH" sz="2800" dirty="0" smtClean="0">
                          <a:effectLst/>
                          <a:cs typeface="+mj-cs"/>
                        </a:rPr>
                        <a:t>อาหาร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cs typeface="+mj-cs"/>
                        </a:rPr>
                        <a:t>2.บอก</a:t>
                      </a:r>
                      <a:r>
                        <a:rPr lang="th-TH" sz="2800" dirty="0">
                          <a:effectLst/>
                          <a:cs typeface="+mj-cs"/>
                        </a:rPr>
                        <a:t>คุณค่าความสำคัญของการแปรงฟันที่ถูกวิธีได้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1300" y="215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00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h-TH" sz="3200" b="1" dirty="0"/>
              <a:t>ตัวอย่างจุดประสงค์เชิงพฤติกรรม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57116"/>
              </p:ext>
            </p:extLst>
          </p:nvPr>
        </p:nvGraphicFramePr>
        <p:xfrm>
          <a:off x="755576" y="908720"/>
          <a:ext cx="7560839" cy="49235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0815"/>
                <a:gridCol w="2277497"/>
                <a:gridCol w="2952328"/>
                <a:gridCol w="1800199"/>
              </a:tblGrid>
              <a:tr h="675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ที่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สถานการณ์/เงื่อนไข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พฤติกรรมที่คาดหวัง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เกณฑ์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75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1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ฟังคำอธิบายการเล่นต่อคำ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สามารถเล่นต่อคำ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ได้ถูกต้อง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75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2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เมื่อกำหนดข้อความให้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สามารถอ่านและเขียนให้ถูกวรรคตอน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ได้ถูกต้อง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930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3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เมื่ออ่านบทความเกี่ยวกับการเกษตรแล้ว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สามารถเขียนคำขวัญ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ได้อย่างน้อย 1 คำขวัญ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4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หลังจากศึกษาคำใหม่แล้ว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สามารถเขียนตามคำบอก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ได้อย่างน้อย 8 ใน 10 คำ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675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cs typeface="+mj-cs"/>
                        </a:rPr>
                        <a:t>5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สาธิตให้ดูแล้ว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cs typeface="+mj-cs"/>
                        </a:rPr>
                        <a:t>สามารถปฏิบัติได้</a:t>
                      </a:r>
                      <a:endParaRPr lang="en-US" sz="280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cs typeface="+mj-cs"/>
                        </a:rPr>
                        <a:t>ได้ถูกต้อง</a:t>
                      </a:r>
                      <a:endParaRPr lang="en-US" sz="2800" dirty="0">
                        <a:effectLst/>
                        <a:latin typeface="Angsana New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1300" y="215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41475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24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กิจกรรมการเรียนรู้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cs typeface="+mj-cs"/>
              </a:rPr>
              <a:t>การจัดการเรียนรู้ </a:t>
            </a:r>
            <a:r>
              <a:rPr lang="en-US" b="1" dirty="0" smtClean="0">
                <a:cs typeface="+mj-cs"/>
              </a:rPr>
              <a:t>ONIE MODEL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h-TH" sz="3200" b="1" dirty="0" smtClean="0">
                <a:cs typeface="+mj-cs"/>
              </a:rPr>
              <a:t>การกำหนดสภาพปัญหาการเรียนรู้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h-TH" sz="3200" b="1" dirty="0" smtClean="0">
                <a:cs typeface="+mj-cs"/>
              </a:rPr>
              <a:t>การแสวงหาข้อมูลและกิจกรรมการเรียนรู้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h-TH" sz="3200" b="1" dirty="0" smtClean="0">
                <a:cs typeface="+mj-cs"/>
              </a:rPr>
              <a:t>การปฏิบัติและการนำไปใช้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h-TH" sz="3200" b="1" dirty="0" smtClean="0">
                <a:cs typeface="+mj-cs"/>
              </a:rPr>
              <a:t>การประเมินผลการเรียนรู้</a:t>
            </a:r>
            <a:endParaRPr lang="th-TH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42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ขั้นที่ ๑ กำหนดสภาพปัญหาการ</a:t>
            </a:r>
            <a:r>
              <a:rPr lang="th-TH" dirty="0" smtClean="0"/>
              <a:t>เรียนรู้</a:t>
            </a:r>
            <a:br>
              <a:rPr lang="th-TH" dirty="0" smtClean="0"/>
            </a:br>
            <a:r>
              <a:rPr lang="th-TH" dirty="0" smtClean="0"/>
              <a:t> </a:t>
            </a:r>
            <a:r>
              <a:rPr lang="th-TH" dirty="0"/>
              <a:t>(</a:t>
            </a:r>
            <a:r>
              <a:rPr lang="en-US" dirty="0"/>
              <a:t>O : Orientation)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r>
              <a:rPr lang="th-TH" b="1" dirty="0" smtClean="0">
                <a:cs typeface="+mj-cs"/>
              </a:rPr>
              <a:t>ทำไม</a:t>
            </a:r>
          </a:p>
          <a:p>
            <a:r>
              <a:rPr lang="th-TH" b="1" dirty="0" smtClean="0">
                <a:cs typeface="+mj-cs"/>
              </a:rPr>
              <a:t>อะไร</a:t>
            </a:r>
          </a:p>
          <a:p>
            <a:r>
              <a:rPr lang="th-TH" b="1" dirty="0" smtClean="0">
                <a:cs typeface="+mj-cs"/>
              </a:rPr>
              <a:t>อย่างไร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223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ขั้นที่ ๒ แสวงหาข้อมูลและกิจกรรมการเรียนรู้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N : New way of Learning)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th-TH" b="1" dirty="0" smtClean="0">
                <a:cs typeface="+mj-cs"/>
              </a:rPr>
              <a:t>ลงมือเรียนรู้</a:t>
            </a:r>
          </a:p>
          <a:p>
            <a:r>
              <a:rPr lang="th-TH" b="1" dirty="0" smtClean="0">
                <a:cs typeface="+mj-cs"/>
              </a:rPr>
              <a:t>ได้สิ่งใหม่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55941689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1106</Words>
  <Application>Microsoft Office PowerPoint</Application>
  <PresentationFormat>นำเสนอทางหน้าจอ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การออกแบบกิจกรรมการเรียนรู้</vt:lpstr>
      <vt:lpstr>องค์ประกอบการจัดการเรียนรู้</vt:lpstr>
      <vt:lpstr>องค์ประกอบการจัดการเรียนรู้</vt:lpstr>
      <vt:lpstr>จุดประสงค์การเรียนรู้</vt:lpstr>
      <vt:lpstr>ตัวอย่างการเขียนจุดประสงค์ทั่วไปและจุดประสงค์เชิงพฤติกรรม</vt:lpstr>
      <vt:lpstr>ตัวอย่างจุดประสงค์เชิงพฤติกรรม </vt:lpstr>
      <vt:lpstr>กิจกรรมการเรียนรู้</vt:lpstr>
      <vt:lpstr>ขั้นที่ ๑ กำหนดสภาพปัญหาการเรียนรู้  (O : Orientation)</vt:lpstr>
      <vt:lpstr>ขั้นที่ ๒ แสวงหาข้อมูลและกิจกรรมการเรียนรู้  (N : New way of Learning)</vt:lpstr>
      <vt:lpstr>ขั้นที่ ๓ การปฏิบัติและนำไปใช้  (I : Implementation)</vt:lpstr>
      <vt:lpstr>ขั้นที่ ๔ การประเมินผลการเรียน  (E : Evaluation)</vt:lpstr>
      <vt:lpstr>การวัดและประเมินผล</vt:lpstr>
      <vt:lpstr>จุดประสงค์ด้านพุทธิพิสัย</vt:lpstr>
      <vt:lpstr>คำกริยาที่ใช้ในการเขียนจุดประสงค์ด้านพุทธิพิสัย</vt:lpstr>
      <vt:lpstr>จุดประสงค์ด้านจิตพิสัย</vt:lpstr>
      <vt:lpstr>คำกริยาที่ใช้ในการเขียนจุดประสงค์ด้านจิตพิสัย</vt:lpstr>
      <vt:lpstr>คำกริยาที่ใช้ในการเขียนจุดประสงค์ด้านทักษะพิสัย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การออกแบบกิจกรรมการเรียนรู้</dc:title>
  <dc:creator>User</dc:creator>
  <cp:lastModifiedBy>User</cp:lastModifiedBy>
  <cp:revision>19</cp:revision>
  <cp:lastPrinted>2019-07-31T01:15:10Z</cp:lastPrinted>
  <dcterms:created xsi:type="dcterms:W3CDTF">2019-07-30T03:26:55Z</dcterms:created>
  <dcterms:modified xsi:type="dcterms:W3CDTF">2019-07-31T01:37:06Z</dcterms:modified>
</cp:coreProperties>
</file>